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93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  <p:sldId id="278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4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B1EB6-5630-4086-A13D-8FC2784404BF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E9461-19C6-4929-8214-C5BC0BCA175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D7394-11B6-4C8E-A0CA-04FD1BACAF8D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E4B7-D0EE-49AE-97F9-FB8D3FBE62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E4B7-D0EE-49AE-97F9-FB8D3FBE62A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530D-5116-45CA-8BC3-962029F79414}" type="datetime1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D1386-CACF-4665-85DB-6DF3F0440EAF}" type="datetime1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67E8-9F2B-4075-850D-2A592C874E5B}" type="datetime1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02D6-C294-4888-80E5-F24AF7FBE048}" type="datetime1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6B020-123F-4EB4-93F4-CB8161E75D10}" type="datetime1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4443-4697-49E7-AAA0-9DDD51309AA8}" type="datetime1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315-04CD-4151-AF48-659A8EDA81BC}" type="datetime1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897A-64FB-4F57-BD80-9F2A91E6BC41}" type="datetime1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D92E-B573-4C5E-9F68-F82F82E84D11}" type="datetime1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3784-87ED-4B8D-840A-E60060B89235}" type="datetime1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86BB-64E4-4E62-BAE2-C9368C467DFF}" type="datetime1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2B9A2-78B1-43E7-9CCA-074B56D10C89}" type="datetime1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Практико-ориентированные задания при формировании финансовой грамотности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553616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Буряк Мария Викторовна</a:t>
            </a:r>
            <a:endParaRPr lang="ru-RU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0"/>
            <a:ext cx="2019300" cy="127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Потребности и возможности 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899" t="24199" r="2899" b="887"/>
          <a:stretch>
            <a:fillRect/>
          </a:stretch>
        </p:blipFill>
        <p:spPr bwMode="auto">
          <a:xfrm>
            <a:off x="1331640" y="620688"/>
            <a:ext cx="5400600" cy="59422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9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OOM\Desktop\ВЕБИНАР 16.05.2024\2024-05-06 1\1 010.jpg"/>
          <p:cNvPicPr>
            <a:picLocks noChangeAspect="1" noChangeArrowheads="1"/>
          </p:cNvPicPr>
          <p:nvPr/>
        </p:nvPicPr>
        <p:blipFill>
          <a:blip r:embed="rId2" cstate="print"/>
          <a:srcRect l="11121" t="10479" r="13898" b="53174"/>
          <a:stretch>
            <a:fillRect/>
          </a:stretch>
        </p:blipFill>
        <p:spPr bwMode="auto">
          <a:xfrm rot="10800000">
            <a:off x="1331640" y="980728"/>
            <a:ext cx="6480719" cy="4320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Непредвиденные расходы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9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OOM\Desktop\ВЕБИНАР 16.05.2024\2024-05-06 1\1 011.jpg"/>
          <p:cNvPicPr>
            <a:picLocks noChangeAspect="1" noChangeArrowheads="1"/>
          </p:cNvPicPr>
          <p:nvPr/>
        </p:nvPicPr>
        <p:blipFill>
          <a:blip r:embed="rId2" cstate="print"/>
          <a:srcRect l="13898" t="31635" r="10195" b="23268"/>
          <a:stretch>
            <a:fillRect/>
          </a:stretch>
        </p:blipFill>
        <p:spPr bwMode="auto">
          <a:xfrm>
            <a:off x="1619672" y="1016732"/>
            <a:ext cx="5904656" cy="48245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Долги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9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OOM\Desktop\ВЕБИНАР 16.05.2024\2024-05-06 1\1 012.jpg"/>
          <p:cNvPicPr>
            <a:picLocks noChangeAspect="1" noChangeArrowheads="1"/>
          </p:cNvPicPr>
          <p:nvPr/>
        </p:nvPicPr>
        <p:blipFill>
          <a:blip r:embed="rId2" cstate="print"/>
          <a:srcRect l="10195" t="9806" r="12972" b="34327"/>
          <a:stretch>
            <a:fillRect/>
          </a:stretch>
        </p:blipFill>
        <p:spPr bwMode="auto">
          <a:xfrm rot="10800000">
            <a:off x="1691681" y="692696"/>
            <a:ext cx="5976663" cy="5976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Карманные деньги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9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OOM\Desktop\ВЕБИНАР 16.05.2024\2024-05-06 1\1 013.jpg"/>
          <p:cNvPicPr>
            <a:picLocks noChangeAspect="1" noChangeArrowheads="1"/>
          </p:cNvPicPr>
          <p:nvPr/>
        </p:nvPicPr>
        <p:blipFill>
          <a:blip r:embed="rId2" cstate="print"/>
          <a:srcRect l="10183" t="31635" r="12984" b="9806"/>
          <a:stretch>
            <a:fillRect/>
          </a:stretch>
        </p:blipFill>
        <p:spPr bwMode="auto">
          <a:xfrm>
            <a:off x="1331640" y="593304"/>
            <a:ext cx="5976664" cy="62646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Карманные деньги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OOM\Desktop\ВЕБИНАР 16.05.2024\2024-05-06 1\1 014.jpg"/>
          <p:cNvPicPr>
            <a:picLocks noChangeAspect="1" noChangeArrowheads="1"/>
          </p:cNvPicPr>
          <p:nvPr/>
        </p:nvPicPr>
        <p:blipFill>
          <a:blip r:embed="rId2" cstate="print"/>
          <a:srcRect l="9281" t="18556" r="14811" b="31635"/>
          <a:stretch>
            <a:fillRect/>
          </a:stretch>
        </p:blipFill>
        <p:spPr bwMode="auto">
          <a:xfrm rot="10800000">
            <a:off x="1511660" y="836712"/>
            <a:ext cx="6120680" cy="55235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Реклама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OOM\Desktop\ВЕБИНАР 16.05.2024\2024-05-06 2\2 001.jpg"/>
          <p:cNvPicPr>
            <a:picLocks noChangeAspect="1" noChangeArrowheads="1"/>
          </p:cNvPicPr>
          <p:nvPr/>
        </p:nvPicPr>
        <p:blipFill>
          <a:blip r:embed="rId2" cstate="print"/>
          <a:srcRect l="10195" t="28526" r="13898" b="19647"/>
          <a:stretch>
            <a:fillRect/>
          </a:stretch>
        </p:blipFill>
        <p:spPr bwMode="auto">
          <a:xfrm>
            <a:off x="1475656" y="656692"/>
            <a:ext cx="5904656" cy="55446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Дополнительный источник дохода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9" name="Picture 4" descr="Финансовая грамотность. Практикум для школьников. 2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725144"/>
            <a:ext cx="1331640" cy="1771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OOM\Desktop\ВЕБИНАР 16.05.2024\2024-05-06 2\2 004.jpg"/>
          <p:cNvPicPr>
            <a:picLocks noChangeAspect="1" noChangeArrowheads="1"/>
          </p:cNvPicPr>
          <p:nvPr/>
        </p:nvPicPr>
        <p:blipFill>
          <a:blip r:embed="rId2" cstate="print"/>
          <a:srcRect l="10195" t="31635" r="13898" b="10479"/>
          <a:stretch>
            <a:fillRect/>
          </a:stretch>
        </p:blipFill>
        <p:spPr bwMode="auto">
          <a:xfrm>
            <a:off x="1756989" y="620688"/>
            <a:ext cx="5630021" cy="5904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4" descr="Финансовая грамотность. Практикум для школьников. 2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725144"/>
            <a:ext cx="1331640" cy="1771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Товар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OOM\Desktop\ВЕБИНАР 16.05.2024\2024-05-06 2\2 005.jpg"/>
          <p:cNvPicPr>
            <a:picLocks noChangeAspect="1" noChangeArrowheads="1"/>
          </p:cNvPicPr>
          <p:nvPr/>
        </p:nvPicPr>
        <p:blipFill>
          <a:blip r:embed="rId2" cstate="print"/>
          <a:srcRect l="8343" t="12499" r="14823" b="30962"/>
          <a:stretch>
            <a:fillRect/>
          </a:stretch>
        </p:blipFill>
        <p:spPr bwMode="auto">
          <a:xfrm rot="10800000">
            <a:off x="1583668" y="620687"/>
            <a:ext cx="5976664" cy="60486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Как накопить деньги на покупки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9" name="Picture 4" descr="Финансовая грамотность. Практикум для школьников. 2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725144"/>
            <a:ext cx="1331640" cy="1771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OOM\Desktop\ВЕБИНАР 16.05.2024\2024-05-06 2\2 007.jpg"/>
          <p:cNvPicPr>
            <a:picLocks noChangeAspect="1" noChangeArrowheads="1"/>
          </p:cNvPicPr>
          <p:nvPr/>
        </p:nvPicPr>
        <p:blipFill>
          <a:blip r:embed="rId2" cstate="print"/>
          <a:srcRect l="8343" t="12499" r="15749" b="69328"/>
          <a:stretch>
            <a:fillRect/>
          </a:stretch>
        </p:blipFill>
        <p:spPr bwMode="auto">
          <a:xfrm rot="10800000">
            <a:off x="1619672" y="2132856"/>
            <a:ext cx="5904655" cy="1944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Карманные деньги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9" name="Picture 4" descr="Финансовая грамотность. Практикум для школьников. 2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725144"/>
            <a:ext cx="1331640" cy="1771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0075" y="260350"/>
            <a:ext cx="1797050" cy="1296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1340768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Финансово грамотный человек:</a:t>
            </a:r>
          </a:p>
          <a:p>
            <a:pPr indent="357188">
              <a:buFont typeface="Wingdings" pitchFamily="2" charset="2"/>
              <a:buChar char="Ø"/>
            </a:pPr>
            <a:r>
              <a:rPr lang="ru-RU" sz="2400" dirty="0" smtClean="0"/>
              <a:t>умеет планировать бюджет и вести учёт доходов и расходов;</a:t>
            </a:r>
          </a:p>
          <a:p>
            <a:r>
              <a:rPr lang="ru-RU" sz="2400" dirty="0" smtClean="0"/>
              <a:t>имеет отложенную сумму — так называемую подушку безопасности;</a:t>
            </a:r>
          </a:p>
          <a:p>
            <a:pPr indent="357188">
              <a:buFont typeface="Wingdings" pitchFamily="2" charset="2"/>
              <a:buChar char="Ø"/>
            </a:pPr>
            <a:r>
              <a:rPr lang="ru-RU" sz="2400" dirty="0" smtClean="0"/>
              <a:t>разбирается в налогах, кредитной системе и своих правах;</a:t>
            </a:r>
          </a:p>
          <a:p>
            <a:pPr indent="357188">
              <a:buFont typeface="Wingdings" pitchFamily="2" charset="2"/>
              <a:buChar char="Ø"/>
            </a:pPr>
            <a:r>
              <a:rPr lang="ru-RU" sz="2400" dirty="0" smtClean="0"/>
              <a:t>умеет жить по средствам;</a:t>
            </a:r>
          </a:p>
          <a:p>
            <a:pPr indent="357188">
              <a:buFont typeface="Wingdings" pitchFamily="2" charset="2"/>
              <a:buChar char="Ø"/>
            </a:pPr>
            <a:r>
              <a:rPr lang="ru-RU" sz="2400" dirty="0" smtClean="0"/>
              <a:t>знает, как экономить без потери качества;</a:t>
            </a:r>
          </a:p>
          <a:p>
            <a:pPr indent="357188">
              <a:buFont typeface="Wingdings" pitchFamily="2" charset="2"/>
              <a:buChar char="Ø"/>
            </a:pPr>
            <a:r>
              <a:rPr lang="ru-RU" sz="2400" dirty="0" smtClean="0"/>
              <a:t>пришёл к финансовой независимости;</a:t>
            </a:r>
          </a:p>
          <a:p>
            <a:pPr indent="357188">
              <a:buFont typeface="Wingdings" pitchFamily="2" charset="2"/>
              <a:buChar char="Ø"/>
            </a:pPr>
            <a:r>
              <a:rPr lang="ru-RU" sz="2400" dirty="0" smtClean="0"/>
              <a:t>умеет увеличивать доход для достижения тех или иных целей.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Финансовая грамотность — это комплекс знаний о том, как прийти к денежному благополучию.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530120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Понимание своих финансовых возможностей и правильное их распределение дарят уверенность в завтрашнем дне и существенно повышают уровень жизни.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OOM\Desktop\ВЕБИНАР 16.05.2024\2024-05-06 3\3 003.jpg"/>
          <p:cNvPicPr>
            <a:picLocks noChangeAspect="1" noChangeArrowheads="1"/>
          </p:cNvPicPr>
          <p:nvPr/>
        </p:nvPicPr>
        <p:blipFill>
          <a:blip r:embed="rId2" cstate="print"/>
          <a:srcRect l="12046" t="52501" r="12046" b="8460"/>
          <a:stretch>
            <a:fillRect/>
          </a:stretch>
        </p:blipFill>
        <p:spPr bwMode="auto">
          <a:xfrm>
            <a:off x="1403648" y="1052736"/>
            <a:ext cx="6336704" cy="44820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2" descr="Финансов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3" y="4725144"/>
            <a:ext cx="1331637" cy="17777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Электрический счётчик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OOM\Desktop\ВЕБИНАР 16.05.2024\2024-05-06 3\3 004.jpg"/>
          <p:cNvPicPr>
            <a:picLocks noChangeAspect="1" noChangeArrowheads="1"/>
          </p:cNvPicPr>
          <p:nvPr/>
        </p:nvPicPr>
        <p:blipFill>
          <a:blip r:embed="rId2" cstate="print"/>
          <a:srcRect l="10195" t="13172" r="13898" b="28270"/>
          <a:stretch>
            <a:fillRect/>
          </a:stretch>
        </p:blipFill>
        <p:spPr bwMode="auto">
          <a:xfrm rot="10800000">
            <a:off x="1619671" y="593304"/>
            <a:ext cx="5904657" cy="62646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Как можно экономить свет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9" name="Picture 2" descr="Финансов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3" y="4725144"/>
            <a:ext cx="1331637" cy="1777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OOM\Desktop\ВЕБИНАР 16.05.2024\2024-05-06 3\3 005.jpg"/>
          <p:cNvPicPr>
            <a:picLocks noChangeAspect="1" noChangeArrowheads="1"/>
          </p:cNvPicPr>
          <p:nvPr/>
        </p:nvPicPr>
        <p:blipFill>
          <a:blip r:embed="rId2" cstate="print"/>
          <a:srcRect l="10207" t="9806" r="13886" b="35001"/>
          <a:stretch>
            <a:fillRect/>
          </a:stretch>
        </p:blipFill>
        <p:spPr bwMode="auto">
          <a:xfrm rot="10800000">
            <a:off x="1835696" y="692696"/>
            <a:ext cx="5904655" cy="59046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Счётчик воды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9" name="Picture 2" descr="Финансов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3" y="4725144"/>
            <a:ext cx="1331637" cy="1777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Алгоритм вычислений 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42362"/>
          <a:stretch>
            <a:fillRect/>
          </a:stretch>
        </p:blipFill>
        <p:spPr bwMode="auto">
          <a:xfrm>
            <a:off x="179512" y="620688"/>
            <a:ext cx="5135563" cy="40324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66902" b="2696"/>
          <a:stretch>
            <a:fillRect/>
          </a:stretch>
        </p:blipFill>
        <p:spPr bwMode="auto">
          <a:xfrm>
            <a:off x="2483768" y="4581128"/>
            <a:ext cx="5135563" cy="21269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" name="Picture 2" descr="Финансов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3" y="4725144"/>
            <a:ext cx="1331637" cy="1777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Газовый счётчик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708" y="620688"/>
            <a:ext cx="5256584" cy="61257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9" name="Picture 2" descr="Финансов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3" y="4725144"/>
            <a:ext cx="1331637" cy="1777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Финансовая грамотность. Практикум для школьников. 4 класс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653136"/>
            <a:ext cx="1331640" cy="17755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Тарифный план. Мобильный оператор. Трафик 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5982" y="543661"/>
            <a:ext cx="5312035" cy="63143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Финансовая грамотность. Практикум для школьников. 4 класс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653136"/>
            <a:ext cx="1331640" cy="1775520"/>
          </a:xfrm>
          <a:prstGeom prst="rect">
            <a:avLst/>
          </a:prstGeom>
          <a:noFill/>
        </p:spPr>
      </p:pic>
      <p:pic>
        <p:nvPicPr>
          <p:cNvPr id="46082" name="Picture 2" descr="C:\Users\BOOM\Desktop\ВЕБИНАР 16.05.2024\2024-05-06 4\4 002.jpg"/>
          <p:cNvPicPr>
            <a:picLocks noChangeAspect="1" noChangeArrowheads="1"/>
          </p:cNvPicPr>
          <p:nvPr/>
        </p:nvPicPr>
        <p:blipFill>
          <a:blip r:embed="rId3" cstate="print"/>
          <a:srcRect l="12984" t="66346" r="10183" b="10769"/>
          <a:stretch>
            <a:fillRect/>
          </a:stretch>
        </p:blipFill>
        <p:spPr bwMode="auto">
          <a:xfrm rot="10800000">
            <a:off x="0" y="548680"/>
            <a:ext cx="5364088" cy="21973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188913"/>
            <a:ext cx="1295400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Абонентская плата </a:t>
            </a:r>
            <a:endParaRPr lang="ru-RU" sz="2800" dirty="0"/>
          </a:p>
        </p:txBody>
      </p:sp>
      <p:pic>
        <p:nvPicPr>
          <p:cNvPr id="7" name="Picture 2" descr="C:\Users\BOOM\Desktop\ВЕБИНАР 16.05.2024\2024-05-06 4\4 002.jpg"/>
          <p:cNvPicPr>
            <a:picLocks noChangeAspect="1" noChangeArrowheads="1"/>
          </p:cNvPicPr>
          <p:nvPr/>
        </p:nvPicPr>
        <p:blipFill>
          <a:blip r:embed="rId3" cstate="print"/>
          <a:srcRect l="12984" t="42788" r="10183" b="32981"/>
          <a:stretch>
            <a:fillRect/>
          </a:stretch>
        </p:blipFill>
        <p:spPr bwMode="auto">
          <a:xfrm rot="10800000">
            <a:off x="1115616" y="2564904"/>
            <a:ext cx="4896544" cy="21238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2" descr="C:\Users\BOOM\Desktop\ВЕБИНАР 16.05.2024\2024-05-06 4\4 002.jpg"/>
          <p:cNvPicPr>
            <a:picLocks noChangeAspect="1" noChangeArrowheads="1"/>
          </p:cNvPicPr>
          <p:nvPr/>
        </p:nvPicPr>
        <p:blipFill>
          <a:blip r:embed="rId3" cstate="print"/>
          <a:srcRect l="12984" t="11826" r="10183" b="57885"/>
          <a:stretch>
            <a:fillRect/>
          </a:stretch>
        </p:blipFill>
        <p:spPr bwMode="auto">
          <a:xfrm rot="10800000">
            <a:off x="3131840" y="4281329"/>
            <a:ext cx="4752528" cy="25766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BOOM\Desktop\ВЕБИНАР 16.05.2024\2024-05-06 4\4 003.jpg"/>
          <p:cNvPicPr>
            <a:picLocks noChangeAspect="1" noChangeArrowheads="1"/>
          </p:cNvPicPr>
          <p:nvPr/>
        </p:nvPicPr>
        <p:blipFill>
          <a:blip r:embed="rId2" cstate="print"/>
          <a:srcRect l="14811" t="22212" r="9281" b="38749"/>
          <a:stretch>
            <a:fillRect/>
          </a:stretch>
        </p:blipFill>
        <p:spPr bwMode="auto">
          <a:xfrm>
            <a:off x="251520" y="548680"/>
            <a:ext cx="5904656" cy="41764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188913"/>
            <a:ext cx="1295400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Тарифный план </a:t>
            </a:r>
            <a:endParaRPr lang="ru-RU" sz="2800" dirty="0"/>
          </a:p>
        </p:txBody>
      </p:sp>
      <p:pic>
        <p:nvPicPr>
          <p:cNvPr id="7" name="Picture 2" descr="C:\Users\BOOM\Desktop\ВЕБИНАР 16.05.2024\2024-05-06 4\4 003.jpg"/>
          <p:cNvPicPr>
            <a:picLocks noChangeAspect="1" noChangeArrowheads="1"/>
          </p:cNvPicPr>
          <p:nvPr/>
        </p:nvPicPr>
        <p:blipFill>
          <a:blip r:embed="rId2" cstate="print"/>
          <a:srcRect l="14811" t="70674" r="9281" b="9806"/>
          <a:stretch>
            <a:fillRect/>
          </a:stretch>
        </p:blipFill>
        <p:spPr bwMode="auto">
          <a:xfrm>
            <a:off x="251520" y="4769768"/>
            <a:ext cx="5904656" cy="2088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0" name="Picture 8" descr="Финансовая грамотность. Практикум для школьников. 4 класс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4653136"/>
            <a:ext cx="1331640" cy="1775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BOOM\Desktop\ВЕБИНАР 16.05.2024\2024-05-06 4\4 004.jpg"/>
          <p:cNvPicPr>
            <a:picLocks noChangeAspect="1" noChangeArrowheads="1"/>
          </p:cNvPicPr>
          <p:nvPr/>
        </p:nvPicPr>
        <p:blipFill>
          <a:blip r:embed="rId2" cstate="print"/>
          <a:srcRect l="9281" t="66346" r="14811" b="10096"/>
          <a:stretch>
            <a:fillRect/>
          </a:stretch>
        </p:blipFill>
        <p:spPr bwMode="auto">
          <a:xfrm rot="10800000">
            <a:off x="179512" y="620688"/>
            <a:ext cx="5616624" cy="2397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Тарифный план </a:t>
            </a:r>
            <a:endParaRPr lang="ru-RU" sz="2800" dirty="0"/>
          </a:p>
        </p:txBody>
      </p:sp>
      <p:pic>
        <p:nvPicPr>
          <p:cNvPr id="7" name="Picture 2" descr="C:\Users\BOOM\Desktop\ВЕБИНАР 16.05.2024\2024-05-06 4\4 004.jpg"/>
          <p:cNvPicPr>
            <a:picLocks noChangeAspect="1" noChangeArrowheads="1"/>
          </p:cNvPicPr>
          <p:nvPr/>
        </p:nvPicPr>
        <p:blipFill>
          <a:blip r:embed="rId2" cstate="print"/>
          <a:srcRect l="9281" t="13172" r="14811" b="45770"/>
          <a:stretch>
            <a:fillRect/>
          </a:stretch>
        </p:blipFill>
        <p:spPr bwMode="auto">
          <a:xfrm rot="10800000">
            <a:off x="2339752" y="2897560"/>
            <a:ext cx="5323870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" name="Picture 8" descr="Финансовая грамотность. Практикум для школьников. 4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653136"/>
            <a:ext cx="1331640" cy="1775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BOOM\Desktop\ВЕБИНАР 16.05.2024\2024-05-06 4\4 005.jpg"/>
          <p:cNvPicPr>
            <a:picLocks noChangeAspect="1" noChangeArrowheads="1"/>
          </p:cNvPicPr>
          <p:nvPr/>
        </p:nvPicPr>
        <p:blipFill>
          <a:blip r:embed="rId2" cstate="print"/>
          <a:srcRect l="11133" t="27307" r="12960" b="30962"/>
          <a:stretch>
            <a:fillRect/>
          </a:stretch>
        </p:blipFill>
        <p:spPr bwMode="auto">
          <a:xfrm rot="10800000">
            <a:off x="1403648" y="764704"/>
            <a:ext cx="5904656" cy="4464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Путешествие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9" name="Picture 8" descr="Финансовая грамотность. Практикум для школьников. 4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653136"/>
            <a:ext cx="1331640" cy="1775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инансов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1905000" cy="2543175"/>
          </a:xfrm>
          <a:prstGeom prst="rect">
            <a:avLst/>
          </a:prstGeom>
          <a:noFill/>
        </p:spPr>
      </p:pic>
      <p:pic>
        <p:nvPicPr>
          <p:cNvPr id="1028" name="Picture 4" descr="Финансовая грамотность. Практикум для школьников. 2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895349"/>
            <a:ext cx="1905000" cy="2533651"/>
          </a:xfrm>
          <a:prstGeom prst="rect">
            <a:avLst/>
          </a:prstGeom>
          <a:noFill/>
        </p:spPr>
      </p:pic>
      <p:pic>
        <p:nvPicPr>
          <p:cNvPr id="1030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1905000" cy="2533651"/>
          </a:xfrm>
          <a:prstGeom prst="rect">
            <a:avLst/>
          </a:prstGeom>
          <a:noFill/>
        </p:spPr>
      </p:pic>
      <p:pic>
        <p:nvPicPr>
          <p:cNvPr id="1032" name="Picture 8" descr="Финансовая грамотность. Практикум для школьников. 4 класс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429000"/>
            <a:ext cx="1912572" cy="2550096"/>
          </a:xfrm>
          <a:prstGeom prst="rect">
            <a:avLst/>
          </a:prstGeom>
          <a:noFill/>
        </p:spPr>
      </p:pic>
      <p:pic>
        <p:nvPicPr>
          <p:cNvPr id="1034" name="Picture 10" descr="Финансовая грамотность. 1-4 классы. Программа внеурочной деятельности 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429000"/>
            <a:ext cx="1872208" cy="24757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505" y="188640"/>
            <a:ext cx="489654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Практикумы для школьников</a:t>
            </a:r>
            <a:endParaRPr lang="ru-RU" sz="28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0075" y="260350"/>
            <a:ext cx="1797050" cy="1296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15865" y="2348880"/>
            <a:ext cx="4320631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Программа </a:t>
            </a:r>
          </a:p>
          <a:p>
            <a:pPr algn="ctr"/>
            <a:r>
              <a:rPr lang="ru-RU" sz="2800" dirty="0" smtClean="0"/>
              <a:t>внеурочной деятельности</a:t>
            </a:r>
            <a:endParaRPr lang="ru-RU" sz="28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Путешествие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76" t="1037" r="2206" b="89627"/>
          <a:stretch>
            <a:fillRect/>
          </a:stretch>
        </p:blipFill>
        <p:spPr bwMode="auto">
          <a:xfrm>
            <a:off x="1931706" y="764704"/>
            <a:ext cx="5280587" cy="720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438" t="21782" r="2206" b="41914"/>
          <a:stretch>
            <a:fillRect/>
          </a:stretch>
        </p:blipFill>
        <p:spPr bwMode="auto">
          <a:xfrm>
            <a:off x="1925706" y="1700808"/>
            <a:ext cx="5292588" cy="27647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438" t="71571" r="3644" b="2498"/>
          <a:stretch>
            <a:fillRect/>
          </a:stretch>
        </p:blipFill>
        <p:spPr bwMode="auto">
          <a:xfrm>
            <a:off x="1943708" y="4653136"/>
            <a:ext cx="5256584" cy="19911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1" name="Picture 8" descr="Финансовая грамотность. Практикум для школьников. 4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653136"/>
            <a:ext cx="1331640" cy="1775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0075" y="260350"/>
            <a:ext cx="1797050" cy="1296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39752" y="1268760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Деньги</a:t>
            </a:r>
          </a:p>
          <a:p>
            <a:r>
              <a:rPr lang="ru-RU" sz="2800" dirty="0" smtClean="0"/>
              <a:t>Обмен</a:t>
            </a:r>
          </a:p>
          <a:p>
            <a:r>
              <a:rPr lang="ru-RU" sz="2800" dirty="0" smtClean="0"/>
              <a:t>Товар </a:t>
            </a:r>
          </a:p>
          <a:p>
            <a:r>
              <a:rPr lang="ru-RU" sz="2800" dirty="0" smtClean="0"/>
              <a:t>Услуги</a:t>
            </a:r>
          </a:p>
          <a:p>
            <a:r>
              <a:rPr lang="ru-RU" sz="2800" dirty="0" smtClean="0"/>
              <a:t>Бюджет</a:t>
            </a:r>
          </a:p>
          <a:p>
            <a:r>
              <a:rPr lang="ru-RU" sz="2800" dirty="0" smtClean="0"/>
              <a:t>Налоги</a:t>
            </a:r>
          </a:p>
          <a:p>
            <a:r>
              <a:rPr lang="ru-RU" sz="2800" dirty="0" smtClean="0"/>
              <a:t>Банк </a:t>
            </a:r>
          </a:p>
          <a:p>
            <a:r>
              <a:rPr lang="ru-RU" sz="2800" dirty="0" smtClean="0"/>
              <a:t>Реклама</a:t>
            </a:r>
          </a:p>
          <a:p>
            <a:r>
              <a:rPr lang="ru-RU" sz="2800" dirty="0" smtClean="0"/>
              <a:t>Благотворительность</a:t>
            </a:r>
          </a:p>
          <a:p>
            <a:r>
              <a:rPr lang="ru-RU" sz="2800" dirty="0" smtClean="0"/>
              <a:t>Страхование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476672"/>
            <a:ext cx="417646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Темы</a:t>
            </a:r>
            <a:endParaRPr lang="ru-RU" sz="2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Бюджет. Коммунальные услуги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57" r="2471" b="64528"/>
          <a:stretch>
            <a:fillRect/>
          </a:stretch>
        </p:blipFill>
        <p:spPr bwMode="auto">
          <a:xfrm>
            <a:off x="107504" y="620688"/>
            <a:ext cx="4464496" cy="22016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157" t="40113" r="2471"/>
          <a:stretch>
            <a:fillRect/>
          </a:stretch>
        </p:blipFill>
        <p:spPr bwMode="auto">
          <a:xfrm>
            <a:off x="3059832" y="2924944"/>
            <a:ext cx="4464496" cy="37170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Бюджет. Коммунальные услуги 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392" y="1245443"/>
            <a:ext cx="5997216" cy="4367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Бюджет. Коммунальные услуги 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2899" b="34901"/>
          <a:stretch>
            <a:fillRect/>
          </a:stretch>
        </p:blipFill>
        <p:spPr bwMode="auto">
          <a:xfrm>
            <a:off x="251520" y="620688"/>
            <a:ext cx="4898801" cy="4464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65750" r="2899"/>
          <a:stretch>
            <a:fillRect/>
          </a:stretch>
        </p:blipFill>
        <p:spPr bwMode="auto">
          <a:xfrm>
            <a:off x="2843808" y="4509120"/>
            <a:ext cx="4898801" cy="23488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1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OOM\Desktop\ВЕБИНАР 16.05.2024\2024-05-06 1\1 006.jpg"/>
          <p:cNvPicPr>
            <a:picLocks noChangeAspect="1" noChangeArrowheads="1"/>
          </p:cNvPicPr>
          <p:nvPr/>
        </p:nvPicPr>
        <p:blipFill>
          <a:blip r:embed="rId2" cstate="print"/>
          <a:srcRect l="9269" t="11152" r="12972" b="28270"/>
          <a:stretch>
            <a:fillRect/>
          </a:stretch>
        </p:blipFill>
        <p:spPr bwMode="auto">
          <a:xfrm rot="10800000">
            <a:off x="1331640" y="620688"/>
            <a:ext cx="5544616" cy="5940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Бюджет. Покупки товаров 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9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Правила обращения с деньгами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27" t="24157" r="1517"/>
          <a:stretch>
            <a:fillRect/>
          </a:stretch>
        </p:blipFill>
        <p:spPr bwMode="auto">
          <a:xfrm>
            <a:off x="1403648" y="620688"/>
            <a:ext cx="5688632" cy="61378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9" name="Picture 6" descr="Финансовая грамотность. Практикум для школьников. 1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056" y="4725144"/>
            <a:ext cx="1332944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207</Words>
  <Application>Microsoft Office PowerPoint</Application>
  <PresentationFormat>Экран (4:3)</PresentationFormat>
  <Paragraphs>82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Практико-ориентированные задания при формировании финансовой грамотности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Практико-ориентированные задания при формировании финансовой грамотности</dc:title>
  <dc:creator>BOOM</dc:creator>
  <cp:lastModifiedBy>BOOM</cp:lastModifiedBy>
  <cp:revision>85</cp:revision>
  <dcterms:created xsi:type="dcterms:W3CDTF">2024-05-06T17:55:01Z</dcterms:created>
  <dcterms:modified xsi:type="dcterms:W3CDTF">2024-05-14T18:27:25Z</dcterms:modified>
</cp:coreProperties>
</file>