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8" r:id="rId1"/>
  </p:sldMasterIdLst>
  <p:notesMasterIdLst>
    <p:notesMasterId r:id="rId28"/>
  </p:notesMasterIdLst>
  <p:sldIdLst>
    <p:sldId id="274" r:id="rId2"/>
    <p:sldId id="269" r:id="rId3"/>
    <p:sldId id="270" r:id="rId4"/>
    <p:sldId id="271" r:id="rId5"/>
    <p:sldId id="272" r:id="rId6"/>
    <p:sldId id="273" r:id="rId7"/>
    <p:sldId id="257" r:id="rId8"/>
    <p:sldId id="275" r:id="rId9"/>
    <p:sldId id="267" r:id="rId10"/>
    <p:sldId id="268" r:id="rId11"/>
    <p:sldId id="278" r:id="rId12"/>
    <p:sldId id="277" r:id="rId13"/>
    <p:sldId id="305" r:id="rId14"/>
    <p:sldId id="308" r:id="rId15"/>
    <p:sldId id="306" r:id="rId16"/>
    <p:sldId id="261" r:id="rId17"/>
    <p:sldId id="297" r:id="rId18"/>
    <p:sldId id="279" r:id="rId19"/>
    <p:sldId id="263" r:id="rId20"/>
    <p:sldId id="298" r:id="rId21"/>
    <p:sldId id="300" r:id="rId22"/>
    <p:sldId id="280" r:id="rId23"/>
    <p:sldId id="264" r:id="rId24"/>
    <p:sldId id="281" r:id="rId25"/>
    <p:sldId id="309" r:id="rId26"/>
    <p:sldId id="28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98" autoAdjust="0"/>
  </p:normalViewPr>
  <p:slideViewPr>
    <p:cSldViewPr snapToGrid="0">
      <p:cViewPr varScale="1">
        <p:scale>
          <a:sx n="64" d="100"/>
          <a:sy n="64" d="100"/>
        </p:scale>
        <p:origin x="72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Relationship Id="rId4" Type="http://schemas.openxmlformats.org/officeDocument/2006/relationships/image" Target="../media/image8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4" Type="http://schemas.openxmlformats.org/officeDocument/2006/relationships/image" Target="../media/image5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4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C8195-6F4C-47A5-B2D0-44D487E47B69}" type="datetimeFigureOut">
              <a:rPr lang="ru-RU" smtClean="0"/>
              <a:pPr/>
              <a:t>02.06.2021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39BEA-8A3B-4CDE-8C70-10602821BE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9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9BEA-8A3B-4CDE-8C70-10602821BEB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269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9BEA-8A3B-4CDE-8C70-10602821BEB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6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9BEA-8A3B-4CDE-8C70-10602821BEB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8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39BEA-8A3B-4CDE-8C70-10602821BEB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027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3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5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08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08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2376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81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20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9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15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2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83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1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35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2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2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4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25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2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jpeg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53.emf"/><Relationship Id="rId4" Type="http://schemas.openxmlformats.org/officeDocument/2006/relationships/image" Target="../media/image50.emf"/><Relationship Id="rId9" Type="http://schemas.openxmlformats.org/officeDocument/2006/relationships/oleObject" Target="../embeddings/oleObject29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5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72.emf"/><Relationship Id="rId5" Type="http://schemas.openxmlformats.org/officeDocument/2006/relationships/image" Target="../media/image69.emf"/><Relationship Id="rId10" Type="http://schemas.openxmlformats.org/officeDocument/2006/relationships/oleObject" Target="../embeddings/oleObject39.bin"/><Relationship Id="rId4" Type="http://schemas.openxmlformats.org/officeDocument/2006/relationships/oleObject" Target="../embeddings/oleObject36.bin"/><Relationship Id="rId9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19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e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jpeg"/><Relationship Id="rId11" Type="http://schemas.openxmlformats.org/officeDocument/2006/relationships/image" Target="../media/image18.emf"/><Relationship Id="rId5" Type="http://schemas.openxmlformats.org/officeDocument/2006/relationships/image" Target="../media/image21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937ABB-C5E5-43F0-83CB-01267710C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426127"/>
            <a:ext cx="9364579" cy="4807609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Внеурочная деятельность по </a:t>
            </a:r>
            <a:r>
              <a:rPr lang="ru-RU" sz="3600" b="1" dirty="0" err="1" smtClean="0">
                <a:solidFill>
                  <a:srgbClr val="C00000"/>
                </a:solidFill>
                <a:latin typeface="+mn-lt"/>
              </a:rPr>
              <a:t>общеинтеллектуальному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 направлению средствами курса  «Комплексные проверочные работы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на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краеведческом материале 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>Владимирской области» 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и развивающего курса </a:t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r>
              <a:rPr lang="ru-RU" sz="3600" b="1" dirty="0">
                <a:solidFill>
                  <a:srgbClr val="C00000"/>
                </a:solidFill>
                <a:latin typeface="+mn-lt"/>
              </a:rPr>
              <a:t>«Математика с увлечением»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издательства «Планета»</a:t>
            </a:r>
            <a:r>
              <a:rPr lang="ru-RU" sz="36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+mn-lt"/>
              </a:rPr>
            </a:b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BC4077EA-F916-4201-A9AB-6DC2A7A2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8734"/>
            <a:ext cx="9665368" cy="1571348"/>
          </a:xfrm>
        </p:spPr>
        <p:txBody>
          <a:bodyPr>
            <a:norm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Розова И.П.,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Резниченко О.Ф.,</a:t>
            </a:r>
          </a:p>
          <a:p>
            <a:pPr algn="r"/>
            <a:r>
              <a:rPr lang="ru-RU" b="1" dirty="0" err="1">
                <a:solidFill>
                  <a:srgbClr val="002060"/>
                </a:solidFill>
              </a:rPr>
              <a:t>Шишеева</a:t>
            </a:r>
            <a:r>
              <a:rPr lang="ru-RU" b="1" dirty="0">
                <a:solidFill>
                  <a:srgbClr val="002060"/>
                </a:solidFill>
              </a:rPr>
              <a:t> А.В.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МАОУ «СОШ №37» г. </a:t>
            </a:r>
            <a:r>
              <a:rPr lang="ru-RU" b="1" dirty="0" smtClean="0">
                <a:solidFill>
                  <a:srgbClr val="002060"/>
                </a:solidFill>
              </a:rPr>
              <a:t>Владимир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75978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323386"/>
            <a:ext cx="8911687" cy="836342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Конструирование 1-2 класс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879405"/>
              </p:ext>
            </p:extLst>
          </p:nvPr>
        </p:nvGraphicFramePr>
        <p:xfrm>
          <a:off x="558577" y="4286250"/>
          <a:ext cx="5198279" cy="235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3" name="Acrobat Document" r:id="rId3" imgW="5131080" imgH="2442600" progId="AcroExch.Document.7">
                  <p:embed/>
                </p:oleObj>
              </mc:Choice>
              <mc:Fallback>
                <p:oleObj name="Acrobat Document" r:id="rId3" imgW="5131080" imgH="2442600" progId="AcroExch.Document.7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77" y="4286250"/>
                        <a:ext cx="5198279" cy="2357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201691"/>
              </p:ext>
            </p:extLst>
          </p:nvPr>
        </p:nvGraphicFramePr>
        <p:xfrm>
          <a:off x="6218127" y="4208104"/>
          <a:ext cx="5416409" cy="2435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4" name="Acrobat Document" r:id="rId5" imgW="5194440" imgH="2695680" progId="AcroExch.Document.7">
                  <p:embed/>
                </p:oleObj>
              </mc:Choice>
              <mc:Fallback>
                <p:oleObj name="Acrobat Document" r:id="rId5" imgW="5194440" imgH="2695680" progId="AcroExch.Document.7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127" y="4208104"/>
                        <a:ext cx="5416409" cy="2435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451758"/>
              </p:ext>
            </p:extLst>
          </p:nvPr>
        </p:nvGraphicFramePr>
        <p:xfrm>
          <a:off x="558577" y="1400890"/>
          <a:ext cx="5198279" cy="261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Acrobat Document" r:id="rId7" imgW="5040360" imgH="2315880" progId="AcroExch.Document.7">
                  <p:embed/>
                </p:oleObj>
              </mc:Choice>
              <mc:Fallback>
                <p:oleObj name="Acrobat Document" r:id="rId7" imgW="5040360" imgH="2315880" progId="AcroExch.Document.7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577" y="1400890"/>
                        <a:ext cx="5198279" cy="2616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07007"/>
              </p:ext>
            </p:extLst>
          </p:nvPr>
        </p:nvGraphicFramePr>
        <p:xfrm>
          <a:off x="6218126" y="1400890"/>
          <a:ext cx="5416410" cy="2616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6" name="Acrobat Document" r:id="rId9" imgW="4895280" imgH="1899720" progId="AcroExch.Document.7">
                  <p:embed/>
                </p:oleObj>
              </mc:Choice>
              <mc:Fallback>
                <p:oleObj name="Acrobat Document" r:id="rId9" imgW="4895280" imgH="1899720" progId="AcroExch.Document.7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126" y="1400890"/>
                        <a:ext cx="5416410" cy="2616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21863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88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n-lt"/>
              </a:rPr>
              <a:t>Графические диктанты  3 - 4 класс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0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8769" y="1251285"/>
            <a:ext cx="4771697" cy="2479887"/>
          </a:xfrm>
          <a:prstGeom prst="rect">
            <a:avLst/>
          </a:prstGeom>
          <a:noFill/>
        </p:spPr>
      </p:pic>
      <p:pic>
        <p:nvPicPr>
          <p:cNvPr id="2051" name="Picture 3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769" y="3952443"/>
            <a:ext cx="4845269" cy="2753711"/>
          </a:xfrm>
          <a:prstGeom prst="rect">
            <a:avLst/>
          </a:prstGeom>
          <a:noFill/>
        </p:spPr>
      </p:pic>
      <p:pic>
        <p:nvPicPr>
          <p:cNvPr id="2052" name="Picture 4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3655" y="1251284"/>
            <a:ext cx="5013435" cy="2479888"/>
          </a:xfrm>
          <a:prstGeom prst="rect">
            <a:avLst/>
          </a:prstGeom>
          <a:noFill/>
        </p:spPr>
      </p:pic>
      <p:pic>
        <p:nvPicPr>
          <p:cNvPr id="2053" name="Picture 5" descr="C:\Users\А\Desktop\S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3656" y="3941379"/>
            <a:ext cx="5013434" cy="2764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583049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923" y="157655"/>
            <a:ext cx="11414235" cy="6201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n-lt"/>
              </a:rPr>
              <a:t>Конструирование  3 - 4 класс</a:t>
            </a:r>
            <a:endParaRPr lang="ru-R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074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4007" y="1075995"/>
            <a:ext cx="4733357" cy="2819401"/>
          </a:xfrm>
          <a:prstGeom prst="rect">
            <a:avLst/>
          </a:prstGeom>
          <a:noFill/>
        </p:spPr>
      </p:pic>
      <p:pic>
        <p:nvPicPr>
          <p:cNvPr id="3075" name="Picture 3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007" y="4193626"/>
            <a:ext cx="4733357" cy="2664374"/>
          </a:xfrm>
          <a:prstGeom prst="rect">
            <a:avLst/>
          </a:prstGeom>
          <a:noFill/>
        </p:spPr>
      </p:pic>
      <p:pic>
        <p:nvPicPr>
          <p:cNvPr id="3076" name="Picture 4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25975" y="1014246"/>
            <a:ext cx="5319183" cy="2819401"/>
          </a:xfrm>
          <a:prstGeom prst="rect">
            <a:avLst/>
          </a:prstGeom>
          <a:noFill/>
        </p:spPr>
      </p:pic>
      <p:pic>
        <p:nvPicPr>
          <p:cNvPr id="3077" name="Picture 5" descr="C:\Users\А\Desktop\S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5975" y="4193626"/>
            <a:ext cx="5319183" cy="2664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964609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Работа с системой координат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366933"/>
              </p:ext>
            </p:extLst>
          </p:nvPr>
        </p:nvGraphicFramePr>
        <p:xfrm>
          <a:off x="6381581" y="1885283"/>
          <a:ext cx="5123031" cy="42153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Acrobat Document" r:id="rId3" imgW="5429129" imgH="3038272" progId="AcroExch.Document.DC">
                  <p:embed/>
                </p:oleObj>
              </mc:Choice>
              <mc:Fallback>
                <p:oleObj name="Acrobat Document" r:id="rId3" imgW="5429129" imgH="303827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81581" y="1885283"/>
                        <a:ext cx="5123031" cy="42153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06904" y="1885282"/>
            <a:ext cx="4598486" cy="4215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58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981200" y="304801"/>
            <a:ext cx="8229600" cy="7858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n w="1143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Прочитай названия птиц</a:t>
            </a:r>
          </a:p>
        </p:txBody>
      </p:sp>
      <p:grpSp>
        <p:nvGrpSpPr>
          <p:cNvPr id="25603" name="Группа 65"/>
          <p:cNvGrpSpPr>
            <a:grpSpLocks/>
          </p:cNvGrpSpPr>
          <p:nvPr/>
        </p:nvGrpSpPr>
        <p:grpSpPr bwMode="auto">
          <a:xfrm>
            <a:off x="3173413" y="1357313"/>
            <a:ext cx="7143750" cy="1384300"/>
            <a:chOff x="388800" y="1344706"/>
            <a:chExt cx="5187942" cy="995127"/>
          </a:xfrm>
        </p:grpSpPr>
        <p:sp>
          <p:nvSpPr>
            <p:cNvPr id="6" name="Прямоугольник 2"/>
            <p:cNvSpPr/>
            <p:nvPr/>
          </p:nvSpPr>
          <p:spPr>
            <a:xfrm>
              <a:off x="388800" y="1344706"/>
              <a:ext cx="863504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(4;3)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52304" y="1344706"/>
              <a:ext cx="864657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(7;10)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116961" y="1344706"/>
              <a:ext cx="863504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(15;5)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88800" y="1774938"/>
              <a:ext cx="863504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Б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52304" y="1774938"/>
              <a:ext cx="864657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Е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116961" y="1774938"/>
              <a:ext cx="863504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Р</a:t>
              </a:r>
              <a:endPara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980465" y="1344706"/>
              <a:ext cx="863504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(14;4)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848581" y="1344706"/>
              <a:ext cx="864657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(9;2)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713238" y="1344706"/>
              <a:ext cx="863504" cy="430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(11;6)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980465" y="1774938"/>
              <a:ext cx="863504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К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848581" y="1774938"/>
              <a:ext cx="864657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У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713238" y="1774938"/>
              <a:ext cx="863504" cy="564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Т</a:t>
              </a:r>
              <a:endPara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3397250" y="2082800"/>
            <a:ext cx="712788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621214" y="2082800"/>
            <a:ext cx="712787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810250" y="2082800"/>
            <a:ext cx="712788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997700" y="2082800"/>
            <a:ext cx="712788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8185150" y="2082800"/>
            <a:ext cx="712788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374189" y="2082800"/>
            <a:ext cx="712787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10" name="Picture 2" descr="http://img-fotki.yandex.ru/get/3702/ivanpobeda.2a/0_12a5f_bd1ad96c_XL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2286000"/>
            <a:ext cx="29702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1" name="Группа 65"/>
          <p:cNvGrpSpPr>
            <a:grpSpLocks/>
          </p:cNvGrpSpPr>
          <p:nvPr/>
        </p:nvGrpSpPr>
        <p:grpSpPr bwMode="auto">
          <a:xfrm>
            <a:off x="1930401" y="4538663"/>
            <a:ext cx="8334375" cy="1382712"/>
            <a:chOff x="388800" y="1344706"/>
            <a:chExt cx="6051805" cy="995127"/>
          </a:xfrm>
        </p:grpSpPr>
        <p:sp>
          <p:nvSpPr>
            <p:cNvPr id="32" name="Прямоугольник 2"/>
            <p:cNvSpPr/>
            <p:nvPr/>
          </p:nvSpPr>
          <p:spPr>
            <a:xfrm>
              <a:off x="388800" y="1344706"/>
              <a:ext cx="863391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(4;3)</a:t>
              </a: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252191" y="1344706"/>
              <a:ext cx="864544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(10;8)</a:t>
              </a: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116735" y="1344706"/>
              <a:ext cx="863390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(15;5)</a:t>
              </a: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88800" y="1774290"/>
              <a:ext cx="863391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Б</a:t>
              </a: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252191" y="1774290"/>
              <a:ext cx="864544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О</a:t>
              </a: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116735" y="1774290"/>
              <a:ext cx="863390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Р</a:t>
              </a:r>
              <a:endPara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980125" y="1344706"/>
              <a:ext cx="864544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(10;8)</a:t>
              </a: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849280" y="1344706"/>
              <a:ext cx="863391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(3;1)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4712671" y="1344706"/>
              <a:ext cx="864544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(8;7)</a:t>
              </a: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2980125" y="1774290"/>
              <a:ext cx="864544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О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849280" y="1774290"/>
              <a:ext cx="863391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Д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712671" y="1774290"/>
              <a:ext cx="864544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А</a:t>
              </a:r>
              <a:endPara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5577215" y="1344706"/>
              <a:ext cx="863390" cy="429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(2;9)</a:t>
              </a: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577215" y="1774290"/>
              <a:ext cx="863390" cy="5655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8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Ч</a:t>
              </a:r>
              <a:endPara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154239" y="5264151"/>
            <a:ext cx="712787" cy="5381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3348039" y="5264151"/>
            <a:ext cx="712787" cy="5381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572000" y="5262563"/>
            <a:ext cx="712788" cy="53975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5759450" y="5262563"/>
            <a:ext cx="712788" cy="5381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946900" y="5264151"/>
            <a:ext cx="712788" cy="5381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8135939" y="5262563"/>
            <a:ext cx="712787" cy="53816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9323389" y="5264151"/>
            <a:ext cx="712787" cy="5381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1927225" y="4572000"/>
            <a:ext cx="8337550" cy="13843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173413" y="1357313"/>
            <a:ext cx="7143750" cy="13843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Стрелка вправо 53">
            <a:hlinkClick r:id="" action="ppaction://hlinkshowjump?jump=nextslide"/>
          </p:cNvPr>
          <p:cNvSpPr/>
          <p:nvPr/>
        </p:nvSpPr>
        <p:spPr>
          <a:xfrm>
            <a:off x="5810250" y="6215063"/>
            <a:ext cx="571500" cy="3810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5622" name="Picture 49" descr="C:\Documents and Settings\Admin\Рабочий стол\Рисунок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4" y="2863850"/>
            <a:ext cx="20224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2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81200" y="304801"/>
            <a:ext cx="8229600" cy="7858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Расшифруй запись</a:t>
            </a:r>
          </a:p>
        </p:txBody>
      </p:sp>
      <p:sp>
        <p:nvSpPr>
          <p:cNvPr id="30" name="Стрелка вправо 29">
            <a:hlinkClick r:id="" action="ppaction://hlinkshowjump?jump=nextslide"/>
          </p:cNvPr>
          <p:cNvSpPr/>
          <p:nvPr/>
        </p:nvSpPr>
        <p:spPr>
          <a:xfrm>
            <a:off x="9739313" y="3286125"/>
            <a:ext cx="500062" cy="381000"/>
          </a:xfrm>
          <a:prstGeom prst="rightArrow">
            <a:avLst/>
          </a:prstGeom>
          <a:solidFill>
            <a:srgbClr val="C2913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508" name="TextBox 25"/>
          <p:cNvSpPr txBox="1">
            <a:spLocks noChangeArrowheads="1"/>
          </p:cNvSpPr>
          <p:nvPr/>
        </p:nvSpPr>
        <p:spPr bwMode="auto">
          <a:xfrm>
            <a:off x="1824038" y="5653089"/>
            <a:ext cx="5270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п</a:t>
            </a:r>
          </a:p>
        </p:txBody>
      </p:sp>
      <p:sp>
        <p:nvSpPr>
          <p:cNvPr id="21509" name="TextBox 26"/>
          <p:cNvSpPr txBox="1">
            <a:spLocks noChangeArrowheads="1"/>
          </p:cNvSpPr>
          <p:nvPr/>
        </p:nvSpPr>
        <p:spPr bwMode="auto">
          <a:xfrm>
            <a:off x="2466976" y="5654675"/>
            <a:ext cx="498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21510" name="TextBox 27"/>
          <p:cNvSpPr txBox="1">
            <a:spLocks noChangeArrowheads="1"/>
          </p:cNvSpPr>
          <p:nvPr/>
        </p:nvSpPr>
        <p:spPr bwMode="auto">
          <a:xfrm>
            <a:off x="3138489" y="5654675"/>
            <a:ext cx="4984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с</a:t>
            </a:r>
          </a:p>
        </p:txBody>
      </p:sp>
      <p:sp>
        <p:nvSpPr>
          <p:cNvPr id="21511" name="TextBox 28"/>
          <p:cNvSpPr txBox="1">
            <a:spLocks noChangeArrowheads="1"/>
          </p:cNvSpPr>
          <p:nvPr/>
        </p:nvSpPr>
        <p:spPr bwMode="auto">
          <a:xfrm>
            <a:off x="3810000" y="5654675"/>
            <a:ext cx="527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ч</a:t>
            </a:r>
          </a:p>
        </p:txBody>
      </p:sp>
      <p:sp>
        <p:nvSpPr>
          <p:cNvPr id="21512" name="TextBox 29"/>
          <p:cNvSpPr txBox="1">
            <a:spLocks noChangeArrowheads="1"/>
          </p:cNvSpPr>
          <p:nvPr/>
        </p:nvSpPr>
        <p:spPr bwMode="auto">
          <a:xfrm>
            <a:off x="4451351" y="5640389"/>
            <a:ext cx="5000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а</a:t>
            </a:r>
          </a:p>
        </p:txBody>
      </p:sp>
      <p:grpSp>
        <p:nvGrpSpPr>
          <p:cNvPr id="21513" name="Группа 44"/>
          <p:cNvGrpSpPr>
            <a:grpSpLocks/>
          </p:cNvGrpSpPr>
          <p:nvPr/>
        </p:nvGrpSpPr>
        <p:grpSpPr bwMode="auto">
          <a:xfrm>
            <a:off x="3900488" y="1042989"/>
            <a:ext cx="4267200" cy="4059237"/>
            <a:chOff x="1993488" y="1585452"/>
            <a:chExt cx="4665408" cy="4439642"/>
          </a:xfrm>
        </p:grpSpPr>
        <p:pic>
          <p:nvPicPr>
            <p:cNvPr id="21582" name="Picture 12" descr="Рисунок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1696" y="2086896"/>
              <a:ext cx="4267200" cy="3938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83" name="TextBox 14"/>
            <p:cNvSpPr txBox="1">
              <a:spLocks noChangeArrowheads="1"/>
            </p:cNvSpPr>
            <p:nvPr/>
          </p:nvSpPr>
          <p:spPr bwMode="auto">
            <a:xfrm>
              <a:off x="2637504" y="1612488"/>
              <a:ext cx="501593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А</a:t>
              </a:r>
            </a:p>
          </p:txBody>
        </p:sp>
        <p:sp>
          <p:nvSpPr>
            <p:cNvPr id="21584" name="TextBox 15"/>
            <p:cNvSpPr txBox="1">
              <a:spLocks noChangeArrowheads="1"/>
            </p:cNvSpPr>
            <p:nvPr/>
          </p:nvSpPr>
          <p:spPr bwMode="auto">
            <a:xfrm>
              <a:off x="3429000" y="1600200"/>
              <a:ext cx="496334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Б</a:t>
              </a:r>
            </a:p>
          </p:txBody>
        </p:sp>
        <p:sp>
          <p:nvSpPr>
            <p:cNvPr id="21585" name="TextBox 16"/>
            <p:cNvSpPr txBox="1">
              <a:spLocks noChangeArrowheads="1"/>
            </p:cNvSpPr>
            <p:nvPr/>
          </p:nvSpPr>
          <p:spPr bwMode="auto">
            <a:xfrm>
              <a:off x="4267200" y="1600200"/>
              <a:ext cx="501593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В</a:t>
              </a:r>
            </a:p>
          </p:txBody>
        </p:sp>
        <p:sp>
          <p:nvSpPr>
            <p:cNvPr id="21586" name="TextBox 17"/>
            <p:cNvSpPr txBox="1">
              <a:spLocks noChangeArrowheads="1"/>
            </p:cNvSpPr>
            <p:nvPr/>
          </p:nvSpPr>
          <p:spPr bwMode="auto">
            <a:xfrm>
              <a:off x="5105400" y="1600200"/>
              <a:ext cx="445510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Г</a:t>
              </a:r>
            </a:p>
          </p:txBody>
        </p:sp>
        <p:sp>
          <p:nvSpPr>
            <p:cNvPr id="21587" name="TextBox 18"/>
            <p:cNvSpPr txBox="1">
              <a:spLocks noChangeArrowheads="1"/>
            </p:cNvSpPr>
            <p:nvPr/>
          </p:nvSpPr>
          <p:spPr bwMode="auto">
            <a:xfrm>
              <a:off x="5943600" y="1585452"/>
              <a:ext cx="505098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Д</a:t>
              </a:r>
            </a:p>
          </p:txBody>
        </p:sp>
        <p:sp>
          <p:nvSpPr>
            <p:cNvPr id="21588" name="TextBox 19"/>
            <p:cNvSpPr txBox="1">
              <a:spLocks noChangeArrowheads="1"/>
            </p:cNvSpPr>
            <p:nvPr/>
          </p:nvSpPr>
          <p:spPr bwMode="auto">
            <a:xfrm>
              <a:off x="1993488" y="2209800"/>
              <a:ext cx="450766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1</a:t>
              </a:r>
            </a:p>
          </p:txBody>
        </p:sp>
        <p:sp>
          <p:nvSpPr>
            <p:cNvPr id="21589" name="TextBox 20"/>
            <p:cNvSpPr txBox="1">
              <a:spLocks noChangeArrowheads="1"/>
            </p:cNvSpPr>
            <p:nvPr/>
          </p:nvSpPr>
          <p:spPr bwMode="auto">
            <a:xfrm>
              <a:off x="1993488" y="2971800"/>
              <a:ext cx="450766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2</a:t>
              </a:r>
            </a:p>
          </p:txBody>
        </p:sp>
        <p:sp>
          <p:nvSpPr>
            <p:cNvPr id="21590" name="TextBox 21"/>
            <p:cNvSpPr txBox="1">
              <a:spLocks noChangeArrowheads="1"/>
            </p:cNvSpPr>
            <p:nvPr/>
          </p:nvSpPr>
          <p:spPr bwMode="auto">
            <a:xfrm>
              <a:off x="1998408" y="3765755"/>
              <a:ext cx="450766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3</a:t>
              </a:r>
            </a:p>
          </p:txBody>
        </p:sp>
        <p:sp>
          <p:nvSpPr>
            <p:cNvPr id="21591" name="TextBox 22"/>
            <p:cNvSpPr txBox="1">
              <a:spLocks noChangeArrowheads="1"/>
            </p:cNvSpPr>
            <p:nvPr/>
          </p:nvSpPr>
          <p:spPr bwMode="auto">
            <a:xfrm>
              <a:off x="1998408" y="4527755"/>
              <a:ext cx="450766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4</a:t>
              </a:r>
            </a:p>
          </p:txBody>
        </p:sp>
        <p:sp>
          <p:nvSpPr>
            <p:cNvPr id="21592" name="TextBox 23"/>
            <p:cNvSpPr txBox="1">
              <a:spLocks noChangeArrowheads="1"/>
            </p:cNvSpPr>
            <p:nvPr/>
          </p:nvSpPr>
          <p:spPr bwMode="auto">
            <a:xfrm>
              <a:off x="1995948" y="5257800"/>
              <a:ext cx="450766" cy="639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/>
                <a:t>5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1836739" y="5822950"/>
            <a:ext cx="490537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79675" y="5822950"/>
            <a:ext cx="49053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51189" y="5822950"/>
            <a:ext cx="490537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822700" y="5822950"/>
            <a:ext cx="49053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478339" y="5822950"/>
            <a:ext cx="490537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954714" y="2144713"/>
            <a:ext cx="52863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16713" y="3544888"/>
            <a:ext cx="52546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37063" y="3557588"/>
            <a:ext cx="5270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а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12051" y="1455738"/>
            <a:ext cx="5048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5888" y="2112963"/>
            <a:ext cx="5270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р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21524" name="TextBox 35"/>
          <p:cNvSpPr txBox="1">
            <a:spLocks noChangeArrowheads="1"/>
          </p:cNvSpPr>
          <p:nvPr/>
        </p:nvSpPr>
        <p:spPr bwMode="auto">
          <a:xfrm>
            <a:off x="1654175" y="5138738"/>
            <a:ext cx="812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(Г;4)</a:t>
            </a:r>
          </a:p>
        </p:txBody>
      </p:sp>
      <p:sp>
        <p:nvSpPr>
          <p:cNvPr id="21525" name="TextBox 36"/>
          <p:cNvSpPr txBox="1">
            <a:spLocks noChangeArrowheads="1"/>
          </p:cNvSpPr>
          <p:nvPr/>
        </p:nvSpPr>
        <p:spPr bwMode="auto">
          <a:xfrm>
            <a:off x="2300288" y="5151438"/>
            <a:ext cx="85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(В;2)</a:t>
            </a:r>
          </a:p>
        </p:txBody>
      </p:sp>
      <p:sp>
        <p:nvSpPr>
          <p:cNvPr id="21526" name="TextBox 37"/>
          <p:cNvSpPr txBox="1">
            <a:spLocks noChangeArrowheads="1"/>
          </p:cNvSpPr>
          <p:nvPr/>
        </p:nvSpPr>
        <p:spPr bwMode="auto">
          <a:xfrm>
            <a:off x="2971801" y="5143501"/>
            <a:ext cx="84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(Б;5)</a:t>
            </a:r>
          </a:p>
        </p:txBody>
      </p:sp>
      <p:sp>
        <p:nvSpPr>
          <p:cNvPr id="21527" name="TextBox 38"/>
          <p:cNvSpPr txBox="1">
            <a:spLocks noChangeArrowheads="1"/>
          </p:cNvSpPr>
          <p:nvPr/>
        </p:nvSpPr>
        <p:spPr bwMode="auto">
          <a:xfrm>
            <a:off x="3646489" y="5156201"/>
            <a:ext cx="85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(Д;1)</a:t>
            </a:r>
          </a:p>
        </p:txBody>
      </p:sp>
      <p:sp>
        <p:nvSpPr>
          <p:cNvPr id="21528" name="TextBox 39"/>
          <p:cNvSpPr txBox="1">
            <a:spLocks noChangeArrowheads="1"/>
          </p:cNvSpPr>
          <p:nvPr/>
        </p:nvSpPr>
        <p:spPr bwMode="auto">
          <a:xfrm>
            <a:off x="4322764" y="5143501"/>
            <a:ext cx="8524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(А;4)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210176" y="1470025"/>
            <a:ext cx="54451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л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76738" y="1438276"/>
            <a:ext cx="64611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ю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19888" y="1455738"/>
            <a:ext cx="52705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н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61064" y="1423988"/>
            <a:ext cx="46672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з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18388" y="2841626"/>
            <a:ext cx="62706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ы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08589" y="2871788"/>
            <a:ext cx="52863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19601" y="2825751"/>
            <a:ext cx="64611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ю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72263" y="2841626"/>
            <a:ext cx="62706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ы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927726" y="2854325"/>
            <a:ext cx="5302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и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496175" y="2159001"/>
            <a:ext cx="52863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н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95800" y="2141538"/>
            <a:ext cx="407988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г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719888" y="2159001"/>
            <a:ext cx="50641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ч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32676" y="3530601"/>
            <a:ext cx="5048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ь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76838" y="3544888"/>
            <a:ext cx="52705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а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70589" y="3557588"/>
            <a:ext cx="5238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н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765926" y="4213225"/>
            <a:ext cx="454025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к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452938" y="4225926"/>
            <a:ext cx="51276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в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81888" y="4198938"/>
            <a:ext cx="54451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д</a:t>
            </a:r>
            <a:endParaRPr lang="ru-RU" sz="4800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14938" y="4213226"/>
            <a:ext cx="493712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946776" y="4225926"/>
            <a:ext cx="5429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8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л</a:t>
            </a:r>
          </a:p>
        </p:txBody>
      </p:sp>
      <p:sp>
        <p:nvSpPr>
          <p:cNvPr id="57" name="Овал 56"/>
          <p:cNvSpPr/>
          <p:nvPr/>
        </p:nvSpPr>
        <p:spPr>
          <a:xfrm>
            <a:off x="6667500" y="36845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5927725" y="230663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5165725" y="43957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7435850" y="15890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4400550" y="36957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54" name="TextBox 27"/>
          <p:cNvSpPr txBox="1">
            <a:spLocks noChangeArrowheads="1"/>
          </p:cNvSpPr>
          <p:nvPr/>
        </p:nvSpPr>
        <p:spPr bwMode="auto">
          <a:xfrm>
            <a:off x="5143501" y="5645150"/>
            <a:ext cx="5254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21555" name="TextBox 28"/>
          <p:cNvSpPr txBox="1">
            <a:spLocks noChangeArrowheads="1"/>
          </p:cNvSpPr>
          <p:nvPr/>
        </p:nvSpPr>
        <p:spPr bwMode="auto">
          <a:xfrm>
            <a:off x="5768975" y="5645150"/>
            <a:ext cx="6667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ы</a:t>
            </a:r>
          </a:p>
        </p:txBody>
      </p:sp>
      <p:sp>
        <p:nvSpPr>
          <p:cNvPr id="21556" name="TextBox 29"/>
          <p:cNvSpPr txBox="1">
            <a:spLocks noChangeArrowheads="1"/>
          </p:cNvSpPr>
          <p:nvPr/>
        </p:nvSpPr>
        <p:spPr bwMode="auto">
          <a:xfrm>
            <a:off x="6559551" y="5630864"/>
            <a:ext cx="498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е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5184775" y="5813425"/>
            <a:ext cx="490538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5840414" y="5813425"/>
            <a:ext cx="490537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6570664" y="5797550"/>
            <a:ext cx="490537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60" name="TextBox 37"/>
          <p:cNvSpPr txBox="1">
            <a:spLocks noChangeArrowheads="1"/>
          </p:cNvSpPr>
          <p:nvPr/>
        </p:nvSpPr>
        <p:spPr bwMode="auto">
          <a:xfrm>
            <a:off x="5005388" y="5133976"/>
            <a:ext cx="81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(Г;1)</a:t>
            </a:r>
          </a:p>
        </p:txBody>
      </p:sp>
      <p:sp>
        <p:nvSpPr>
          <p:cNvPr id="21561" name="TextBox 38"/>
          <p:cNvSpPr txBox="1">
            <a:spLocks noChangeArrowheads="1"/>
          </p:cNvSpPr>
          <p:nvPr/>
        </p:nvSpPr>
        <p:spPr bwMode="auto">
          <a:xfrm>
            <a:off x="5664201" y="5146676"/>
            <a:ext cx="854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(Д;3)</a:t>
            </a:r>
          </a:p>
        </p:txBody>
      </p:sp>
      <p:sp>
        <p:nvSpPr>
          <p:cNvPr id="21562" name="TextBox 39"/>
          <p:cNvSpPr txBox="1">
            <a:spLocks noChangeArrowheads="1"/>
          </p:cNvSpPr>
          <p:nvPr/>
        </p:nvSpPr>
        <p:spPr bwMode="auto">
          <a:xfrm>
            <a:off x="6356350" y="5133976"/>
            <a:ext cx="85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(Б;3)</a:t>
            </a:r>
          </a:p>
        </p:txBody>
      </p:sp>
      <p:sp>
        <p:nvSpPr>
          <p:cNvPr id="21563" name="TextBox 29"/>
          <p:cNvSpPr txBox="1">
            <a:spLocks noChangeArrowheads="1"/>
          </p:cNvSpPr>
          <p:nvPr/>
        </p:nvSpPr>
        <p:spPr bwMode="auto">
          <a:xfrm>
            <a:off x="7620000" y="5616575"/>
            <a:ext cx="541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д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7646989" y="5802314"/>
            <a:ext cx="490537" cy="4905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65" name="TextBox 39"/>
          <p:cNvSpPr txBox="1">
            <a:spLocks noChangeArrowheads="1"/>
          </p:cNvSpPr>
          <p:nvPr/>
        </p:nvSpPr>
        <p:spPr bwMode="auto">
          <a:xfrm>
            <a:off x="7491413" y="5119688"/>
            <a:ext cx="850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(Д;5)</a:t>
            </a:r>
          </a:p>
        </p:txBody>
      </p:sp>
      <p:sp>
        <p:nvSpPr>
          <p:cNvPr id="21566" name="TextBox 27"/>
          <p:cNvSpPr txBox="1">
            <a:spLocks noChangeArrowheads="1"/>
          </p:cNvSpPr>
          <p:nvPr/>
        </p:nvSpPr>
        <p:spPr bwMode="auto">
          <a:xfrm>
            <a:off x="8294689" y="5621338"/>
            <a:ext cx="668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ю</a:t>
            </a:r>
          </a:p>
        </p:txBody>
      </p:sp>
      <p:sp>
        <p:nvSpPr>
          <p:cNvPr id="21567" name="TextBox 28"/>
          <p:cNvSpPr txBox="1">
            <a:spLocks noChangeArrowheads="1"/>
          </p:cNvSpPr>
          <p:nvPr/>
        </p:nvSpPr>
        <p:spPr bwMode="auto">
          <a:xfrm>
            <a:off x="9042400" y="5621338"/>
            <a:ext cx="527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н</a:t>
            </a:r>
          </a:p>
        </p:txBody>
      </p:sp>
      <p:sp>
        <p:nvSpPr>
          <p:cNvPr id="21568" name="TextBox 29"/>
          <p:cNvSpPr txBox="1">
            <a:spLocks noChangeArrowheads="1"/>
          </p:cNvSpPr>
          <p:nvPr/>
        </p:nvSpPr>
        <p:spPr bwMode="auto">
          <a:xfrm>
            <a:off x="9696450" y="5607050"/>
            <a:ext cx="6667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 b="1">
                <a:solidFill>
                  <a:srgbClr val="FF0000"/>
                </a:solidFill>
              </a:rPr>
              <a:t>ы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8367714" y="5792789"/>
            <a:ext cx="490537" cy="4905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9039225" y="5792789"/>
            <a:ext cx="490538" cy="4905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9783764" y="5778500"/>
            <a:ext cx="492125" cy="490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572" name="TextBox 37"/>
          <p:cNvSpPr txBox="1">
            <a:spLocks noChangeArrowheads="1"/>
          </p:cNvSpPr>
          <p:nvPr/>
        </p:nvSpPr>
        <p:spPr bwMode="auto">
          <a:xfrm>
            <a:off x="8188326" y="5110164"/>
            <a:ext cx="847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(А;1)</a:t>
            </a:r>
          </a:p>
        </p:txBody>
      </p:sp>
      <p:sp>
        <p:nvSpPr>
          <p:cNvPr id="21573" name="TextBox 38"/>
          <p:cNvSpPr txBox="1">
            <a:spLocks noChangeArrowheads="1"/>
          </p:cNvSpPr>
          <p:nvPr/>
        </p:nvSpPr>
        <p:spPr bwMode="auto">
          <a:xfrm>
            <a:off x="8863014" y="5122864"/>
            <a:ext cx="854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(В;4)</a:t>
            </a:r>
          </a:p>
        </p:txBody>
      </p:sp>
      <p:sp>
        <p:nvSpPr>
          <p:cNvPr id="21574" name="TextBox 39"/>
          <p:cNvSpPr txBox="1">
            <a:spLocks noChangeArrowheads="1"/>
          </p:cNvSpPr>
          <p:nvPr/>
        </p:nvSpPr>
        <p:spPr bwMode="auto">
          <a:xfrm>
            <a:off x="9569450" y="5110164"/>
            <a:ext cx="812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/>
              <a:t>(Г;3)</a:t>
            </a:r>
          </a:p>
        </p:txBody>
      </p:sp>
      <p:sp>
        <p:nvSpPr>
          <p:cNvPr id="83" name="Овал 82"/>
          <p:cNvSpPr/>
          <p:nvPr/>
        </p:nvSpPr>
        <p:spPr>
          <a:xfrm>
            <a:off x="6672263" y="15875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7423150" y="29845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5151438" y="2970213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6" name="Овал 85"/>
          <p:cNvSpPr/>
          <p:nvPr/>
        </p:nvSpPr>
        <p:spPr>
          <a:xfrm>
            <a:off x="7427913" y="4403725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7" name="Овал 86"/>
          <p:cNvSpPr/>
          <p:nvPr/>
        </p:nvSpPr>
        <p:spPr>
          <a:xfrm>
            <a:off x="4397375" y="15875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5927725" y="3684588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9" name="Овал 88"/>
          <p:cNvSpPr/>
          <p:nvPr/>
        </p:nvSpPr>
        <p:spPr>
          <a:xfrm>
            <a:off x="6667500" y="29845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39475"/>
      </p:ext>
    </p:extLst>
  </p:cSld>
  <p:clrMapOvr>
    <a:masterClrMapping/>
  </p:clrMapOvr>
  <p:transition advClick="0">
    <p:sndAc>
      <p:stSnd>
        <p:snd r:embed="rId2" name="переход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6" grpId="0" animBg="1"/>
      <p:bldP spid="67" grpId="0" animBg="1"/>
      <p:bldP spid="72" grpId="0" animBg="1"/>
      <p:bldP spid="77" grpId="0" animBg="1"/>
      <p:bldP spid="78" grpId="0" animBg="1"/>
      <p:bldP spid="79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18942"/>
            <a:ext cx="10694711" cy="123071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                  Вычислительные навыки: 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       математические раскраски 1-2 класс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20131"/>
              </p:ext>
            </p:extLst>
          </p:nvPr>
        </p:nvGraphicFramePr>
        <p:xfrm>
          <a:off x="6601630" y="1517195"/>
          <a:ext cx="5160560" cy="2505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Acrobat Document" r:id="rId3" imgW="5058720" imgH="2605320" progId="AcroExch.Document.7">
                  <p:embed/>
                </p:oleObj>
              </mc:Choice>
              <mc:Fallback>
                <p:oleObj name="Acrobat Document" r:id="rId3" imgW="5058720" imgH="2605320" progId="AcroExch.Document.7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630" y="1517195"/>
                        <a:ext cx="5160560" cy="2505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910098"/>
              </p:ext>
            </p:extLst>
          </p:nvPr>
        </p:nvGraphicFramePr>
        <p:xfrm>
          <a:off x="906028" y="4145074"/>
          <a:ext cx="5276850" cy="271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Acrobat Document" r:id="rId5" imgW="5022360" imgH="3202560" progId="AcroExch.Document.7">
                  <p:embed/>
                </p:oleObj>
              </mc:Choice>
              <mc:Fallback>
                <p:oleObj name="Acrobat Document" r:id="rId5" imgW="5022360" imgH="3202560" progId="AcroExch.Document.7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028" y="4145074"/>
                        <a:ext cx="5276850" cy="2712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742563"/>
              </p:ext>
            </p:extLst>
          </p:nvPr>
        </p:nvGraphicFramePr>
        <p:xfrm>
          <a:off x="6601630" y="4145075"/>
          <a:ext cx="5160560" cy="2712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3" name="Acrobat Document" r:id="rId7" imgW="5022360" imgH="3428640" progId="AcroExch.Document.7">
                  <p:embed/>
                </p:oleObj>
              </mc:Choice>
              <mc:Fallback>
                <p:oleObj name="Acrobat Document" r:id="rId7" imgW="5022360" imgH="3428640" progId="AcroExch.Document.7">
                  <p:embed/>
                  <p:pic>
                    <p:nvPicPr>
                      <p:cNvPr id="0" name="Picture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630" y="4145075"/>
                        <a:ext cx="5160560" cy="271292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7055389"/>
              </p:ext>
            </p:extLst>
          </p:nvPr>
        </p:nvGraphicFramePr>
        <p:xfrm>
          <a:off x="906028" y="1517335"/>
          <a:ext cx="527685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" name="Acrobat Document" r:id="rId9" imgW="5113080" imgH="2379240" progId="AcroExch.Document.7">
                  <p:embed/>
                </p:oleObj>
              </mc:Choice>
              <mc:Fallback>
                <p:oleObj name="Acrobat Document" r:id="rId9" imgW="5113080" imgH="2379240" progId="AcroExch.Document.7">
                  <p:embed/>
                  <p:pic>
                    <p:nvPicPr>
                      <p:cNvPr id="0" name="Picture 10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028" y="1517335"/>
                        <a:ext cx="5276850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76680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5067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Развитие </a:t>
            </a:r>
            <a:r>
              <a:rPr lang="ru-RU" b="1" dirty="0" smtClean="0">
                <a:solidFill>
                  <a:srgbClr val="C00000"/>
                </a:solidFill>
              </a:rPr>
              <a:t>вычислительного навыка 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                    Шифровки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1 класс                                2 класс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5543701"/>
              </p:ext>
            </p:extLst>
          </p:nvPr>
        </p:nvGraphicFramePr>
        <p:xfrm>
          <a:off x="6545179" y="2263233"/>
          <a:ext cx="5120476" cy="3783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Acrobat Document" r:id="rId3" imgW="5210133" imgH="3723930" progId="AcroExch.Document.DC">
                  <p:embed/>
                </p:oleObj>
              </mc:Choice>
              <mc:Fallback>
                <p:oleObj name="Acrobat Document" r:id="rId3" imgW="5210133" imgH="372393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45179" y="2263233"/>
                        <a:ext cx="5120476" cy="3783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719089"/>
              </p:ext>
            </p:extLst>
          </p:nvPr>
        </p:nvGraphicFramePr>
        <p:xfrm>
          <a:off x="1111956" y="2260517"/>
          <a:ext cx="5182482" cy="378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Acrobat Document" r:id="rId5" imgW="5343271" imgH="2085780" progId="AcroExch.Document.DC">
                  <p:embed/>
                </p:oleObj>
              </mc:Choice>
              <mc:Fallback>
                <p:oleObj name="Acrobat Document" r:id="rId5" imgW="5343271" imgH="20857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1956" y="2260517"/>
                        <a:ext cx="5182482" cy="378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79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6125"/>
            <a:ext cx="10515600" cy="6516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Развитие вычислительного навыка  3 - 4 класс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098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15509"/>
            <a:ext cx="5027650" cy="2457706"/>
          </a:xfrm>
          <a:prstGeom prst="rect">
            <a:avLst/>
          </a:prstGeom>
          <a:noFill/>
        </p:spPr>
      </p:pic>
      <p:pic>
        <p:nvPicPr>
          <p:cNvPr id="4099" name="Picture 3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331" y="3884779"/>
            <a:ext cx="5199519" cy="2879834"/>
          </a:xfrm>
          <a:prstGeom prst="rect">
            <a:avLst/>
          </a:prstGeom>
          <a:noFill/>
        </p:spPr>
      </p:pic>
      <p:pic>
        <p:nvPicPr>
          <p:cNvPr id="4100" name="Picture 4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770" y="1315509"/>
            <a:ext cx="5304794" cy="2457706"/>
          </a:xfrm>
          <a:prstGeom prst="rect">
            <a:avLst/>
          </a:prstGeom>
          <a:noFill/>
        </p:spPr>
      </p:pic>
      <p:pic>
        <p:nvPicPr>
          <p:cNvPr id="4101" name="Picture 5" descr="C:\Users\А\Desktop\S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770" y="3884780"/>
            <a:ext cx="5294284" cy="2879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405283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56478"/>
            <a:ext cx="8911687" cy="880946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Геометрическая линия 1-2 класс 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765767"/>
              </p:ext>
            </p:extLst>
          </p:nvPr>
        </p:nvGraphicFramePr>
        <p:xfrm>
          <a:off x="7622134" y="1313341"/>
          <a:ext cx="388247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Acrobat Document" r:id="rId3" imgW="4959000" imgH="7282440" progId="AcroExch.Document.7">
                  <p:embed/>
                </p:oleObj>
              </mc:Choice>
              <mc:Fallback>
                <p:oleObj name="Acrobat Document" r:id="rId3" imgW="4959000" imgH="7282440" progId="AcroExch.Document.7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2134" y="1313341"/>
                        <a:ext cx="3882478" cy="5418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196073"/>
              </p:ext>
            </p:extLst>
          </p:nvPr>
        </p:nvGraphicFramePr>
        <p:xfrm>
          <a:off x="1195468" y="4032353"/>
          <a:ext cx="5951095" cy="2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Acrobat Document" r:id="rId5" imgW="5040360" imgH="3184200" progId="AcroExch.Document.7">
                  <p:embed/>
                </p:oleObj>
              </mc:Choice>
              <mc:Fallback>
                <p:oleObj name="Acrobat Document" r:id="rId5" imgW="5040360" imgH="3184200" progId="AcroExch.Document.7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468" y="4032353"/>
                        <a:ext cx="5951095" cy="269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105874"/>
              </p:ext>
            </p:extLst>
          </p:nvPr>
        </p:nvGraphicFramePr>
        <p:xfrm>
          <a:off x="1195468" y="1313341"/>
          <a:ext cx="5951095" cy="260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Acrobat Document" r:id="rId7" imgW="5149080" imgH="3220560" progId="AcroExch.Document.7">
                  <p:embed/>
                </p:oleObj>
              </mc:Choice>
              <mc:Fallback>
                <p:oleObj name="Acrobat Document" r:id="rId7" imgW="5149080" imgH="3220560" progId="AcroExch.Document.7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468" y="1313341"/>
                        <a:ext cx="5951095" cy="26054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639700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ПРОЕКТ\Владимир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484784"/>
            <a:ext cx="295232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ПРОЕКТ\Владим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124744"/>
            <a:ext cx="374441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ПРОЕКТ\Владимир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836712"/>
            <a:ext cx="28803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ПРОЕКТ\Владимир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48680"/>
            <a:ext cx="29523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4360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Геометрическая линия 1-2 класс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553079"/>
              </p:ext>
            </p:extLst>
          </p:nvPr>
        </p:nvGraphicFramePr>
        <p:xfrm>
          <a:off x="2589212" y="1732400"/>
          <a:ext cx="7981114" cy="4580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Acrobat Document" r:id="rId3" imgW="5390928" imgH="4343258" progId="AcroExch.Document.DC">
                  <p:embed/>
                </p:oleObj>
              </mc:Choice>
              <mc:Fallback>
                <p:oleObj name="Acrobat Document" r:id="rId3" imgW="5390928" imgH="4343258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9212" y="1732400"/>
                        <a:ext cx="7981114" cy="4580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64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unolog.ru/images/small/birdsrus0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2401" y="3894138"/>
            <a:ext cx="3802063" cy="2057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1981200" y="304801"/>
            <a:ext cx="8229600" cy="785813"/>
          </a:xfrm>
          <a:prstGeom prst="roundRect">
            <a:avLst/>
          </a:prstGeom>
          <a:solidFill>
            <a:schemeClr val="bg1"/>
          </a:solidFill>
          <a:ln w="381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ln w="11430"/>
                <a:solidFill>
                  <a:srgbClr val="004D9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Соедини фигуры по схеме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30401" y="1541464"/>
            <a:ext cx="677863" cy="67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3690938" y="1371600"/>
            <a:ext cx="677862" cy="889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араллелограмм 5"/>
          <p:cNvSpPr/>
          <p:nvPr/>
        </p:nvSpPr>
        <p:spPr>
          <a:xfrm>
            <a:off x="2878138" y="1549401"/>
            <a:ext cx="677862" cy="677863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</a:t>
            </a:r>
          </a:p>
        </p:txBody>
      </p:sp>
      <p:sp>
        <p:nvSpPr>
          <p:cNvPr id="7" name="Трапеция 6"/>
          <p:cNvSpPr/>
          <p:nvPr/>
        </p:nvSpPr>
        <p:spPr>
          <a:xfrm>
            <a:off x="4597401" y="1574801"/>
            <a:ext cx="677863" cy="677863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</a:t>
            </a:r>
          </a:p>
        </p:txBody>
      </p:sp>
      <p:sp>
        <p:nvSpPr>
          <p:cNvPr id="8" name="Правильный пятиугольник 7"/>
          <p:cNvSpPr/>
          <p:nvPr/>
        </p:nvSpPr>
        <p:spPr>
          <a:xfrm>
            <a:off x="5537201" y="1516064"/>
            <a:ext cx="677863" cy="676275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>
            <a:off x="6561138" y="1557338"/>
            <a:ext cx="677862" cy="677862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358063" y="1608138"/>
            <a:ext cx="939800" cy="6778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8694738" y="1582738"/>
            <a:ext cx="677862" cy="677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9601201" y="1582738"/>
            <a:ext cx="677863" cy="677862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cxnSp>
        <p:nvCxnSpPr>
          <p:cNvPr id="14" name="Прямая со стрелкой 13"/>
          <p:cNvCxnSpPr>
            <a:stCxn id="4" idx="3"/>
          </p:cNvCxnSpPr>
          <p:nvPr/>
        </p:nvCxnSpPr>
        <p:spPr>
          <a:xfrm>
            <a:off x="2608263" y="1879600"/>
            <a:ext cx="330200" cy="79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757864" y="4894264"/>
            <a:ext cx="676275" cy="6762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</a:p>
        </p:txBody>
      </p:sp>
      <p:sp>
        <p:nvSpPr>
          <p:cNvPr id="16" name="Равнобедренный треугольник 15"/>
          <p:cNvSpPr/>
          <p:nvPr/>
        </p:nvSpPr>
        <p:spPr>
          <a:xfrm>
            <a:off x="2217738" y="3589338"/>
            <a:ext cx="677862" cy="889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</a:t>
            </a:r>
          </a:p>
        </p:txBody>
      </p:sp>
      <p:sp>
        <p:nvSpPr>
          <p:cNvPr id="17" name="Параллелограмм 16"/>
          <p:cNvSpPr/>
          <p:nvPr/>
        </p:nvSpPr>
        <p:spPr>
          <a:xfrm>
            <a:off x="2903538" y="5087938"/>
            <a:ext cx="677862" cy="677862"/>
          </a:xfrm>
          <a:prstGeom prst="parallelogram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</a:t>
            </a:r>
          </a:p>
        </p:txBody>
      </p:sp>
      <p:sp>
        <p:nvSpPr>
          <p:cNvPr id="18" name="Трапеция 17"/>
          <p:cNvSpPr/>
          <p:nvPr/>
        </p:nvSpPr>
        <p:spPr>
          <a:xfrm>
            <a:off x="7805738" y="2903538"/>
            <a:ext cx="677862" cy="677862"/>
          </a:xfrm>
          <a:prstGeom prst="trapezoi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</a:t>
            </a:r>
          </a:p>
        </p:txBody>
      </p:sp>
      <p:sp>
        <p:nvSpPr>
          <p:cNvPr id="19" name="Правильный пятиугольник 18"/>
          <p:cNvSpPr/>
          <p:nvPr/>
        </p:nvSpPr>
        <p:spPr>
          <a:xfrm>
            <a:off x="4800601" y="3776664"/>
            <a:ext cx="677863" cy="676275"/>
          </a:xfrm>
          <a:prstGeom prst="pent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</a:t>
            </a:r>
          </a:p>
        </p:txBody>
      </p:sp>
      <p:sp>
        <p:nvSpPr>
          <p:cNvPr id="20" name="Прямоугольный треугольник 19"/>
          <p:cNvSpPr/>
          <p:nvPr/>
        </p:nvSpPr>
        <p:spPr>
          <a:xfrm>
            <a:off x="6332538" y="2895601"/>
            <a:ext cx="677862" cy="677863"/>
          </a:xfrm>
          <a:prstGeom prst="rt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00400" y="3429001"/>
            <a:ext cx="939800" cy="6778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</a:t>
            </a:r>
          </a:p>
        </p:txBody>
      </p:sp>
      <p:sp>
        <p:nvSpPr>
          <p:cNvPr id="22" name="Овал 21"/>
          <p:cNvSpPr/>
          <p:nvPr/>
        </p:nvSpPr>
        <p:spPr>
          <a:xfrm>
            <a:off x="4437064" y="5164138"/>
            <a:ext cx="676275" cy="6778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</a:t>
            </a:r>
          </a:p>
        </p:txBody>
      </p:sp>
      <p:sp>
        <p:nvSpPr>
          <p:cNvPr id="23" name="Шестиугольник 22"/>
          <p:cNvSpPr/>
          <p:nvPr/>
        </p:nvSpPr>
        <p:spPr>
          <a:xfrm>
            <a:off x="4935538" y="2751138"/>
            <a:ext cx="677862" cy="677862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479800" y="1862139"/>
            <a:ext cx="355600" cy="9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право 24">
            <a:hlinkClick r:id="" action="ppaction://hlinkshowjump?jump=nextslide"/>
          </p:cNvPr>
          <p:cNvSpPr/>
          <p:nvPr/>
        </p:nvSpPr>
        <p:spPr>
          <a:xfrm>
            <a:off x="5810250" y="6248400"/>
            <a:ext cx="571500" cy="38100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4216400" y="1871664"/>
            <a:ext cx="48260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199063" y="1879600"/>
            <a:ext cx="381000" cy="79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205539" y="1912938"/>
            <a:ext cx="365125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1" idx="6"/>
            <a:endCxn id="12" idx="2"/>
          </p:cNvCxnSpPr>
          <p:nvPr/>
        </p:nvCxnSpPr>
        <p:spPr>
          <a:xfrm>
            <a:off x="9372600" y="1922463"/>
            <a:ext cx="228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959601" y="1922464"/>
            <a:ext cx="398463" cy="793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1" idx="2"/>
          </p:cNvCxnSpPr>
          <p:nvPr/>
        </p:nvCxnSpPr>
        <p:spPr>
          <a:xfrm>
            <a:off x="8323264" y="1922464"/>
            <a:ext cx="371475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13353257" y="2028032"/>
            <a:ext cx="439737" cy="39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Параллелограмм 53"/>
          <p:cNvSpPr/>
          <p:nvPr/>
        </p:nvSpPr>
        <p:spPr>
          <a:xfrm>
            <a:off x="13473907" y="3030538"/>
            <a:ext cx="398462" cy="3984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Равнобедренный треугольник 54"/>
          <p:cNvSpPr/>
          <p:nvPr/>
        </p:nvSpPr>
        <p:spPr>
          <a:xfrm>
            <a:off x="14627225" y="2431066"/>
            <a:ext cx="584200" cy="6858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араллелограмм 55"/>
          <p:cNvSpPr/>
          <p:nvPr/>
        </p:nvSpPr>
        <p:spPr>
          <a:xfrm>
            <a:off x="14228763" y="4394502"/>
            <a:ext cx="398462" cy="398463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4511910" y="5033169"/>
            <a:ext cx="398462" cy="39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Прямоугольный треугольник 57"/>
          <p:cNvSpPr/>
          <p:nvPr/>
        </p:nvSpPr>
        <p:spPr>
          <a:xfrm>
            <a:off x="14115035" y="1117601"/>
            <a:ext cx="396875" cy="39846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14292835" y="1481138"/>
            <a:ext cx="398463" cy="398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5012193" y="1629569"/>
            <a:ext cx="398463" cy="39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4496130" y="3230563"/>
            <a:ext cx="396875" cy="396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0390188" y="1092200"/>
            <a:ext cx="8255000" cy="4978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094195"/>
      </p:ext>
    </p:extLst>
  </p:cSld>
  <p:clrMapOvr>
    <a:masterClrMapping/>
  </p:clrMapOvr>
  <p:transition advClick="0">
    <p:sndAc>
      <p:stSnd>
        <p:snd r:embed="rId2" name="переход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ерехо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5" grpId="0" animBg="1"/>
      <p:bldP spid="51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53" grpId="0" animBg="1"/>
      <p:bldP spid="5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9698"/>
            <a:ext cx="10515600" cy="6306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+mn-lt"/>
              </a:rPr>
              <a:t>Логические задания в геометрии  3 - 4 класс</a:t>
            </a:r>
            <a:endParaRPr lang="ru-RU" sz="3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122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9057" y="1318101"/>
            <a:ext cx="5129047" cy="2417380"/>
          </a:xfrm>
          <a:prstGeom prst="rect">
            <a:avLst/>
          </a:prstGeom>
          <a:noFill/>
        </p:spPr>
      </p:pic>
      <p:pic>
        <p:nvPicPr>
          <p:cNvPr id="5123" name="Picture 3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9057" y="3947412"/>
            <a:ext cx="5213131" cy="2726656"/>
          </a:xfrm>
          <a:prstGeom prst="rect">
            <a:avLst/>
          </a:prstGeom>
          <a:noFill/>
        </p:spPr>
      </p:pic>
      <p:pic>
        <p:nvPicPr>
          <p:cNvPr id="5124" name="Picture 4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9906" y="1318101"/>
            <a:ext cx="5318234" cy="2417380"/>
          </a:xfrm>
          <a:prstGeom prst="rect">
            <a:avLst/>
          </a:prstGeom>
          <a:noFill/>
        </p:spPr>
      </p:pic>
      <p:pic>
        <p:nvPicPr>
          <p:cNvPr id="5125" name="Picture 5" descr="C:\Users\А\Desktop\S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8885" y="3947411"/>
            <a:ext cx="5360276" cy="2762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704973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234176"/>
            <a:ext cx="8911687" cy="1059365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chemeClr val="accent1"/>
                </a:solidFill>
              </a:rPr>
              <a:t>Решение текстовых задач 1-2 класс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2814000"/>
              </p:ext>
            </p:extLst>
          </p:nvPr>
        </p:nvGraphicFramePr>
        <p:xfrm>
          <a:off x="6490741" y="1460187"/>
          <a:ext cx="5223735" cy="2304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4" name="Acrobat Document" r:id="rId4" imgW="5022360" imgH="1899720" progId="AcroExch.Document.7">
                  <p:embed/>
                </p:oleObj>
              </mc:Choice>
              <mc:Fallback>
                <p:oleObj name="Acrobat Document" r:id="rId4" imgW="5022360" imgH="1899720" progId="AcroExch.Document.7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0741" y="1460187"/>
                        <a:ext cx="5223735" cy="23047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668179"/>
              </p:ext>
            </p:extLst>
          </p:nvPr>
        </p:nvGraphicFramePr>
        <p:xfrm>
          <a:off x="884417" y="1483866"/>
          <a:ext cx="5276850" cy="22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5" name="Acrobat Document" r:id="rId6" imgW="5022360" imgH="2143800" progId="AcroExch.Document.7">
                  <p:embed/>
                </p:oleObj>
              </mc:Choice>
              <mc:Fallback>
                <p:oleObj name="Acrobat Document" r:id="rId6" imgW="5022360" imgH="2143800" progId="AcroExch.Document.7">
                  <p:embed/>
                  <p:pic>
                    <p:nvPicPr>
                      <p:cNvPr id="0" name="Picture 1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417" y="1483866"/>
                        <a:ext cx="5276850" cy="225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821283"/>
              </p:ext>
            </p:extLst>
          </p:nvPr>
        </p:nvGraphicFramePr>
        <p:xfrm>
          <a:off x="884417" y="4022412"/>
          <a:ext cx="5276850" cy="2753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Acrobat Document" r:id="rId8" imgW="5212800" imgH="3392280" progId="AcroExch.Document.7">
                  <p:embed/>
                </p:oleObj>
              </mc:Choice>
              <mc:Fallback>
                <p:oleObj name="Acrobat Document" r:id="rId8" imgW="5212800" imgH="3392280" progId="AcroExch.Document.7">
                  <p:embed/>
                  <p:pic>
                    <p:nvPicPr>
                      <p:cNvPr id="0" name="Picture 1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417" y="4022412"/>
                        <a:ext cx="5276850" cy="27535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984362"/>
              </p:ext>
            </p:extLst>
          </p:nvPr>
        </p:nvGraphicFramePr>
        <p:xfrm>
          <a:off x="6490741" y="4022411"/>
          <a:ext cx="5223735" cy="2753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Acrobat Document" r:id="rId10" imgW="5131080" imgH="2723040" progId="AcroExch.Document.7">
                  <p:embed/>
                </p:oleObj>
              </mc:Choice>
              <mc:Fallback>
                <p:oleObj name="Acrobat Document" r:id="rId10" imgW="5131080" imgH="2723040" progId="AcroExch.Document.7">
                  <p:embed/>
                  <p:pic>
                    <p:nvPicPr>
                      <p:cNvPr id="0" name="Picture 1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0741" y="4022411"/>
                        <a:ext cx="5223735" cy="2753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98315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420"/>
            <a:ext cx="10515600" cy="724828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  <a:latin typeface="+mn-lt"/>
              </a:rPr>
              <a:t>Решение задач  3 - 4 класс</a:t>
            </a:r>
            <a:endParaRPr lang="ru-RU" sz="3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46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2150" y="1204899"/>
            <a:ext cx="4897821" cy="2306821"/>
          </a:xfrm>
          <a:prstGeom prst="rect">
            <a:avLst/>
          </a:prstGeom>
          <a:noFill/>
        </p:spPr>
      </p:pic>
      <p:pic>
        <p:nvPicPr>
          <p:cNvPr id="6147" name="Picture 3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150" y="3627620"/>
            <a:ext cx="4908331" cy="3067470"/>
          </a:xfrm>
          <a:prstGeom prst="rect">
            <a:avLst/>
          </a:prstGeom>
          <a:noFill/>
        </p:spPr>
      </p:pic>
      <p:pic>
        <p:nvPicPr>
          <p:cNvPr id="6148" name="Picture 4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0594" y="1294038"/>
            <a:ext cx="5412827" cy="2217682"/>
          </a:xfrm>
          <a:prstGeom prst="rect">
            <a:avLst/>
          </a:prstGeom>
          <a:noFill/>
        </p:spPr>
      </p:pic>
      <p:pic>
        <p:nvPicPr>
          <p:cNvPr id="6149" name="Picture 5" descr="C:\Users\А\Desktop\Sca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1615" y="3627620"/>
            <a:ext cx="5370786" cy="3067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10640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Решение задач  3 - 4 класс</a:t>
            </a:r>
            <a:endParaRPr lang="ru-RU" dirty="0"/>
          </a:p>
        </p:txBody>
      </p:sp>
      <p:pic>
        <p:nvPicPr>
          <p:cNvPr id="4" name="Picture 3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1" y="1576137"/>
            <a:ext cx="9817768" cy="4920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6281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n-lt"/>
              </a:rPr>
              <a:t>Благодарим за внимание!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3314" name="Picture 2" descr="C:\Users\А\Desktop\Sca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25158" y="1576552"/>
            <a:ext cx="3510455" cy="4950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665110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349697"/>
              </p:ext>
            </p:extLst>
          </p:nvPr>
        </p:nvGraphicFramePr>
        <p:xfrm>
          <a:off x="6674432" y="1127687"/>
          <a:ext cx="4716016" cy="475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" name="Acrobat Document" r:id="rId3" imgW="6681600" imgH="5576400" progId="AcroExch.Document.7">
                  <p:embed/>
                </p:oleObj>
              </mc:Choice>
              <mc:Fallback>
                <p:oleObj name="Acrobat Document" r:id="rId3" imgW="6681600" imgH="5576400" progId="AcroExch.Document.7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432" y="1127687"/>
                        <a:ext cx="4716016" cy="47530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3387309"/>
              </p:ext>
            </p:extLst>
          </p:nvPr>
        </p:nvGraphicFramePr>
        <p:xfrm>
          <a:off x="1853785" y="2869974"/>
          <a:ext cx="4248473" cy="165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" name="Acrobat Document" r:id="rId5" imgW="6567120" imgH="2134080" progId="AcroExch.Document.7">
                  <p:embed/>
                </p:oleObj>
              </mc:Choice>
              <mc:Fallback>
                <p:oleObj name="Acrobat Document" r:id="rId5" imgW="6567120" imgH="2134080" progId="AcroExch.Document.7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785" y="2869974"/>
                        <a:ext cx="4248473" cy="1656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661304"/>
              </p:ext>
            </p:extLst>
          </p:nvPr>
        </p:nvGraphicFramePr>
        <p:xfrm>
          <a:off x="1849395" y="1069688"/>
          <a:ext cx="4252863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" name="Acrobat Document" r:id="rId7" imgW="6440040" imgH="2223000" progId="AcroExch.Document.7">
                  <p:embed/>
                </p:oleObj>
              </mc:Choice>
              <mc:Fallback>
                <p:oleObj name="Acrobat Document" r:id="rId7" imgW="6440040" imgH="2223000" progId="AcroExch.Document.7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395" y="1069688"/>
                        <a:ext cx="4252863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794960"/>
              </p:ext>
            </p:extLst>
          </p:nvPr>
        </p:nvGraphicFramePr>
        <p:xfrm>
          <a:off x="1853785" y="4659569"/>
          <a:ext cx="4260999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9" name="Acrobat Document" r:id="rId9" imgW="6732360" imgH="2654640" progId="AcroExch.Document.7">
                  <p:embed/>
                </p:oleObj>
              </mc:Choice>
              <mc:Fallback>
                <p:oleObj name="Acrobat Document" r:id="rId9" imgW="6732360" imgH="2654640" progId="AcroExch.Document.7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3785" y="4659569"/>
                        <a:ext cx="4260999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1494970" y="269868"/>
            <a:ext cx="9289143" cy="490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accent1"/>
                </a:solidFill>
              </a:rPr>
              <a:t>Особенности построения материала</a:t>
            </a:r>
            <a:endParaRPr lang="ru-RU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9914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1504" y="274638"/>
            <a:ext cx="432048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АРИФМЕТИЧЕСКИЕ</a:t>
            </a:r>
            <a:br>
              <a:rPr lang="ru-RU" sz="3200" b="1" dirty="0">
                <a:solidFill>
                  <a:schemeClr val="accent1"/>
                </a:solidFill>
              </a:rPr>
            </a:br>
            <a:r>
              <a:rPr lang="ru-RU" sz="3200" b="1" dirty="0">
                <a:solidFill>
                  <a:schemeClr val="accent1"/>
                </a:solidFill>
              </a:rPr>
              <a:t>ДЕЙСТВИЯ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767890"/>
              </p:ext>
            </p:extLst>
          </p:nvPr>
        </p:nvGraphicFramePr>
        <p:xfrm>
          <a:off x="1631504" y="1298740"/>
          <a:ext cx="4499459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1" name="Acrobat Document" r:id="rId4" imgW="6757560" imgH="4674600" progId="AcroExch.Document.7">
                  <p:embed/>
                </p:oleObj>
              </mc:Choice>
              <mc:Fallback>
                <p:oleObj name="Acrobat Document" r:id="rId4" imgW="6757560" imgH="4674600" progId="AcroExch.Document.7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504" y="1298740"/>
                        <a:ext cx="4499459" cy="3024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424115"/>
              </p:ext>
            </p:extLst>
          </p:nvPr>
        </p:nvGraphicFramePr>
        <p:xfrm>
          <a:off x="6956325" y="4448883"/>
          <a:ext cx="4608512" cy="226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2" name="Acrobat Document" r:id="rId6" imgW="6541920" imgH="3023280" progId="AcroExch.Document.7">
                  <p:embed/>
                </p:oleObj>
              </mc:Choice>
              <mc:Fallback>
                <p:oleObj name="Acrobat Document" r:id="rId6" imgW="6541920" imgH="3023280" progId="AcroExch.Document.7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325" y="4448883"/>
                        <a:ext cx="4608512" cy="2266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080434"/>
              </p:ext>
            </p:extLst>
          </p:nvPr>
        </p:nvGraphicFramePr>
        <p:xfrm>
          <a:off x="6956325" y="472694"/>
          <a:ext cx="4608512" cy="3850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Acrobat Document" r:id="rId8" imgW="6617880" imgH="4750920" progId="AcroExch.Document.7">
                  <p:embed/>
                </p:oleObj>
              </mc:Choice>
              <mc:Fallback>
                <p:oleObj name="Acrobat Document" r:id="rId8" imgW="6617880" imgH="4750920" progId="AcroExch.Document.7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325" y="472694"/>
                        <a:ext cx="4608512" cy="38503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712974"/>
              </p:ext>
            </p:extLst>
          </p:nvPr>
        </p:nvGraphicFramePr>
        <p:xfrm>
          <a:off x="1631503" y="4429833"/>
          <a:ext cx="4499459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4" name="Acrobat Document" r:id="rId10" imgW="6859440" imgH="3074040" progId="AcroExch.Document.7">
                  <p:embed/>
                </p:oleObj>
              </mc:Choice>
              <mc:Fallback>
                <p:oleObj name="Acrobat Document" r:id="rId10" imgW="6859440" imgH="3074040" progId="AcroExch.Document.7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503" y="4429833"/>
                        <a:ext cx="4499459" cy="230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9618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633412"/>
          </a:xfrm>
        </p:spPr>
        <p:txBody>
          <a:bodyPr>
            <a:normAutofit/>
          </a:bodyPr>
          <a:lstStyle/>
          <a:p>
            <a:r>
              <a:rPr lang="ru-RU" sz="3200" dirty="0"/>
              <a:t> </a:t>
            </a:r>
            <a:r>
              <a:rPr lang="ru-RU" sz="3200" b="1" dirty="0">
                <a:solidFill>
                  <a:schemeClr val="accent1"/>
                </a:solidFill>
              </a:rPr>
              <a:t>ТЕКСТОВЫЕ  ЗАДАЧИ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610978"/>
              </p:ext>
            </p:extLst>
          </p:nvPr>
        </p:nvGraphicFramePr>
        <p:xfrm>
          <a:off x="6541847" y="1099815"/>
          <a:ext cx="49911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" name="Acrobat Document" r:id="rId3" imgW="6656040" imgH="3810600" progId="AcroExch.Document.7">
                  <p:embed/>
                </p:oleObj>
              </mc:Choice>
              <mc:Fallback>
                <p:oleObj name="Acrobat Document" r:id="rId3" imgW="6656040" imgH="3810600" progId="AcroExch.Document.7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1847" y="1099815"/>
                        <a:ext cx="4991100" cy="285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705295"/>
              </p:ext>
            </p:extLst>
          </p:nvPr>
        </p:nvGraphicFramePr>
        <p:xfrm>
          <a:off x="1524001" y="1099815"/>
          <a:ext cx="448705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7" name="Acrobat Document" r:id="rId5" imgW="6262200" imgH="3061440" progId="AcroExch.Document.7">
                  <p:embed/>
                </p:oleObj>
              </mc:Choice>
              <mc:Fallback>
                <p:oleObj name="Acrobat Document" r:id="rId5" imgW="6262200" imgH="3061440" progId="AcroExch.Document.7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099815"/>
                        <a:ext cx="4487055" cy="285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43981"/>
              </p:ext>
            </p:extLst>
          </p:nvPr>
        </p:nvGraphicFramePr>
        <p:xfrm>
          <a:off x="3767528" y="4149080"/>
          <a:ext cx="4562475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8" name="Acrobat Document" r:id="rId7" imgW="6084360" imgH="3340800" progId="AcroExch.Document.7">
                  <p:embed/>
                </p:oleObj>
              </mc:Choice>
              <mc:Fallback>
                <p:oleObj name="Acrobat Document" r:id="rId7" imgW="6084360" imgH="3340800" progId="AcroExch.Document.7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7528" y="4149080"/>
                        <a:ext cx="4562475" cy="2505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220789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ГЕОМЕТРИЧЕСКИЙ       МАТЕРИАЛ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03024"/>
              </p:ext>
            </p:extLst>
          </p:nvPr>
        </p:nvGraphicFramePr>
        <p:xfrm>
          <a:off x="1688522" y="2533338"/>
          <a:ext cx="4610100" cy="3992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Acrobat Document" r:id="rId3" imgW="6148080" imgH="4826880" progId="AcroExch.Document.7">
                  <p:embed/>
                </p:oleObj>
              </mc:Choice>
              <mc:Fallback>
                <p:oleObj name="Acrobat Document" r:id="rId3" imgW="6148080" imgH="4826880" progId="AcroExch.Document.7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522" y="2533338"/>
                        <a:ext cx="4610100" cy="39920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973590"/>
              </p:ext>
            </p:extLst>
          </p:nvPr>
        </p:nvGraphicFramePr>
        <p:xfrm>
          <a:off x="7120328" y="981410"/>
          <a:ext cx="4347147" cy="349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3" name="Acrobat Document" r:id="rId5" imgW="6148080" imgH="3696480" progId="AcroExch.Document.7">
                  <p:embed/>
                </p:oleObj>
              </mc:Choice>
              <mc:Fallback>
                <p:oleObj name="Acrobat Document" r:id="rId5" imgW="6148080" imgH="3696480" progId="AcroExch.Document.7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0328" y="981410"/>
                        <a:ext cx="4347147" cy="34917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114286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accent1"/>
                </a:solidFill>
              </a:rPr>
              <a:t>       </a:t>
            </a:r>
            <a:r>
              <a:rPr lang="ru-RU" sz="4000" b="1" dirty="0" smtClean="0">
                <a:solidFill>
                  <a:schemeClr val="accent1"/>
                </a:solidFill>
              </a:rPr>
              <a:t>Математика с увлечением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43" y="2572875"/>
            <a:ext cx="2415370" cy="3068052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55" y="1644526"/>
            <a:ext cx="2336020" cy="31785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735" y="2103079"/>
            <a:ext cx="2464193" cy="3293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2" y="1265188"/>
            <a:ext cx="2225843" cy="3000123"/>
          </a:xfrm>
          <a:prstGeom prst="rect">
            <a:avLst/>
          </a:prstGeom>
        </p:spPr>
      </p:pic>
      <p:pic>
        <p:nvPicPr>
          <p:cNvPr id="7" name="Picture 2" descr="C:\Users\А\Desktop\Scan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878382" y="5809064"/>
            <a:ext cx="2298031" cy="938967"/>
          </a:xfrm>
          <a:prstGeom prst="rect">
            <a:avLst/>
          </a:prstGeom>
          <a:noFill/>
        </p:spPr>
      </p:pic>
      <p:pic>
        <p:nvPicPr>
          <p:cNvPr id="8" name="Picture 2" descr="C:\Users\А\Desktop\Scan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73295" y="5542223"/>
            <a:ext cx="2201472" cy="1101769"/>
          </a:xfrm>
          <a:prstGeom prst="rect">
            <a:avLst/>
          </a:prstGeom>
          <a:noFill/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2717556"/>
              </p:ext>
            </p:extLst>
          </p:nvPr>
        </p:nvGraphicFramePr>
        <p:xfrm>
          <a:off x="294474" y="4823063"/>
          <a:ext cx="2273122" cy="1094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Acrobat Document" r:id="rId10" imgW="2973600" imgH="1257480" progId="AcroExch.Document.7">
                  <p:embed/>
                </p:oleObj>
              </mc:Choice>
              <mc:Fallback>
                <p:oleObj name="Acrobat Document" r:id="rId10" imgW="2973600" imgH="1257480" progId="AcroExch.Document.7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474" y="4823063"/>
                        <a:ext cx="2273122" cy="1094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2053993"/>
              </p:ext>
            </p:extLst>
          </p:nvPr>
        </p:nvGraphicFramePr>
        <p:xfrm>
          <a:off x="2856138" y="5261549"/>
          <a:ext cx="2317179" cy="1217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9" name="Acrobat Document" r:id="rId12" imgW="3399480" imgH="1257480" progId="AcroExch.Document.7">
                  <p:embed/>
                </p:oleObj>
              </mc:Choice>
              <mc:Fallback>
                <p:oleObj name="Acrobat Document" r:id="rId12" imgW="3399480" imgH="1257480" progId="AcroExch.Document.7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6138" y="5261549"/>
                        <a:ext cx="2317179" cy="12178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922964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1D36EC-6AF0-4867-A6DD-32B75DC0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718"/>
            <a:ext cx="10922876" cy="2131866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C00000"/>
                </a:solidFill>
                <a:latin typeface="+mn-lt"/>
              </a:rPr>
              <a:t>«Весь  огромный мир вокруг меня полон неизведанных тайн. И я буду их открывать всю жизнь, потому что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это самое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интересное, самое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увлекательное занятие в мире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!»</a:t>
            </a:r>
            <a:br>
              <a:rPr lang="ru-RU" sz="3200" b="1" dirty="0">
                <a:solidFill>
                  <a:srgbClr val="C00000"/>
                </a:solidFill>
                <a:latin typeface="+mn-lt"/>
              </a:rPr>
            </a:br>
            <a:r>
              <a:rPr lang="ru-RU" sz="3200" b="1" dirty="0">
                <a:solidFill>
                  <a:srgbClr val="C00000"/>
                </a:solidFill>
                <a:latin typeface="+mn-lt"/>
              </a:rPr>
              <a:t>В. Бианки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CDBE1B-EF95-40CB-A576-E622A436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803" y="2352584"/>
            <a:ext cx="11461273" cy="435301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Условные обозначения:</a:t>
            </a:r>
          </a:p>
        </p:txBody>
      </p:sp>
      <p:pic>
        <p:nvPicPr>
          <p:cNvPr id="1026" name="Picture 2" descr="C:\Users\А\Desktop\Sc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0508" y="2980543"/>
            <a:ext cx="2921620" cy="3711819"/>
          </a:xfrm>
          <a:prstGeom prst="rect">
            <a:avLst/>
          </a:prstGeom>
          <a:noFill/>
        </p:spPr>
      </p:pic>
      <p:pic>
        <p:nvPicPr>
          <p:cNvPr id="1027" name="Picture 3" descr="C:\Users\А\Desktop\Sc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4790" y="2980544"/>
            <a:ext cx="2999677" cy="3725056"/>
          </a:xfrm>
          <a:prstGeom prst="rect">
            <a:avLst/>
          </a:prstGeom>
          <a:noFill/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4696434"/>
              </p:ext>
            </p:extLst>
          </p:nvPr>
        </p:nvGraphicFramePr>
        <p:xfrm>
          <a:off x="3178098" y="2980544"/>
          <a:ext cx="2709746" cy="37666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0" name="Acrobat Document" r:id="rId5" imgW="5058720" imgH="2967120" progId="AcroExch.Document.7">
                  <p:embed/>
                </p:oleObj>
              </mc:Choice>
              <mc:Fallback>
                <p:oleObj name="Acrobat Document" r:id="rId5" imgW="5058720" imgH="2967120" progId="AcroExch.Document.7">
                  <p:embed/>
                  <p:pic>
                    <p:nvPicPr>
                      <p:cNvPr id="0" name="Picture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8098" y="2980544"/>
                        <a:ext cx="2709746" cy="37666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5818085"/>
              </p:ext>
            </p:extLst>
          </p:nvPr>
        </p:nvGraphicFramePr>
        <p:xfrm>
          <a:off x="245327" y="2980543"/>
          <a:ext cx="2832410" cy="3725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1" name="Acrobat Document" r:id="rId7" imgW="4959000" imgH="2568960" progId="AcroExch.Document.DC">
                  <p:embed/>
                </p:oleObj>
              </mc:Choice>
              <mc:Fallback>
                <p:oleObj name="Acrobat Document" r:id="rId7" imgW="4959000" imgH="2568960" progId="AcroExch.Document.DC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27" y="2980543"/>
                        <a:ext cx="2832410" cy="37250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82937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9257" y="278781"/>
            <a:ext cx="9405356" cy="925552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Графические диктанты 1-2 класс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58766"/>
              </p:ext>
            </p:extLst>
          </p:nvPr>
        </p:nvGraphicFramePr>
        <p:xfrm>
          <a:off x="6160168" y="1374199"/>
          <a:ext cx="5344444" cy="259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" name="Acrobat Document" r:id="rId3" imgW="5149080" imgH="1935720" progId="AcroExch.Document.7">
                  <p:embed/>
                </p:oleObj>
              </mc:Choice>
              <mc:Fallback>
                <p:oleObj name="Acrobat Document" r:id="rId3" imgW="5149080" imgH="1935720" progId="AcroExch.Document.7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0168" y="1374199"/>
                        <a:ext cx="5344444" cy="2591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27168"/>
              </p:ext>
            </p:extLst>
          </p:nvPr>
        </p:nvGraphicFramePr>
        <p:xfrm>
          <a:off x="3155552" y="4283241"/>
          <a:ext cx="5391150" cy="246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" name="Acrobat Document" r:id="rId5" imgW="5131080" imgH="2695680" progId="AcroExch.Document.7">
                  <p:embed/>
                </p:oleObj>
              </mc:Choice>
              <mc:Fallback>
                <p:oleObj name="Acrobat Document" r:id="rId5" imgW="5131080" imgH="2695680" progId="AcroExch.Document.7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552" y="4283241"/>
                        <a:ext cx="5391150" cy="246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234626"/>
              </p:ext>
            </p:extLst>
          </p:nvPr>
        </p:nvGraphicFramePr>
        <p:xfrm>
          <a:off x="545832" y="1374199"/>
          <a:ext cx="5391150" cy="2591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Acrobat Document" r:id="rId7" imgW="5131080" imgH="1935720" progId="AcroExch.Document.7">
                  <p:embed/>
                </p:oleObj>
              </mc:Choice>
              <mc:Fallback>
                <p:oleObj name="Acrobat Document" r:id="rId7" imgW="5131080" imgH="1935720" progId="AcroExch.Document.7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832" y="1374199"/>
                        <a:ext cx="5391150" cy="259102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86441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623</TotalTime>
  <Words>323</Words>
  <Application>Microsoft Office PowerPoint</Application>
  <PresentationFormat>Широкоэкранный</PresentationFormat>
  <Paragraphs>137</Paragraphs>
  <Slides>26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Легкий дым</vt:lpstr>
      <vt:lpstr>Acrobat Document</vt:lpstr>
      <vt:lpstr>Внеурочная деятельность по общеинтеллектуальному направлению средствами курса  «Комплексные проверочные работы на краеведческом материале Владимирской области»  и развивающего курса  «Математика с увлечением» издательства «Планета» </vt:lpstr>
      <vt:lpstr>Презентация PowerPoint</vt:lpstr>
      <vt:lpstr>Презентация PowerPoint</vt:lpstr>
      <vt:lpstr>АРИФМЕТИЧЕСКИЕ ДЕЙСТВИЯ</vt:lpstr>
      <vt:lpstr> ТЕКСТОВЫЕ  ЗАДАЧИ</vt:lpstr>
      <vt:lpstr>ГЕОМЕТРИЧЕСКИЙ       МАТЕРИАЛ</vt:lpstr>
      <vt:lpstr>       Математика с увлечением</vt:lpstr>
      <vt:lpstr>«Весь  огромный мир вокруг меня полон неизведанных тайн. И я буду их открывать всю жизнь, потому что это самое интересное, самое увлекательное занятие в мире!» В. Бианки</vt:lpstr>
      <vt:lpstr>Графические диктанты 1-2 класс</vt:lpstr>
      <vt:lpstr>       Конструирование 1-2 класс</vt:lpstr>
      <vt:lpstr>Графические диктанты  3 - 4 класс</vt:lpstr>
      <vt:lpstr>Конструирование  3 - 4 класс</vt:lpstr>
      <vt:lpstr>Работа с системой координат</vt:lpstr>
      <vt:lpstr>Презентация PowerPoint</vt:lpstr>
      <vt:lpstr>Презентация PowerPoint</vt:lpstr>
      <vt:lpstr>                         Вычислительные навыки:          математические раскраски 1-2 класс</vt:lpstr>
      <vt:lpstr>Развитие вычислительного навыка :                        Шифровки 1 класс                                2 класс</vt:lpstr>
      <vt:lpstr>Развитие вычислительного навыка  3 - 4 класс</vt:lpstr>
      <vt:lpstr>Геометрическая линия 1-2 класс </vt:lpstr>
      <vt:lpstr>Геометрическая линия 1-2 класс </vt:lpstr>
      <vt:lpstr>Презентация PowerPoint</vt:lpstr>
      <vt:lpstr>Логические задания в геометрии  3 - 4 класс</vt:lpstr>
      <vt:lpstr> Решение текстовых задач 1-2 класс</vt:lpstr>
      <vt:lpstr>Решение задач  3 - 4 класс</vt:lpstr>
      <vt:lpstr>Решение задач  3 - 4 класс</vt:lpstr>
      <vt:lpstr>Благодарим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Olga</dc:creator>
  <cp:lastModifiedBy>Olga Olga</cp:lastModifiedBy>
  <cp:revision>87</cp:revision>
  <dcterms:created xsi:type="dcterms:W3CDTF">2021-04-13T14:03:24Z</dcterms:created>
  <dcterms:modified xsi:type="dcterms:W3CDTF">2021-06-02T11:02:06Z</dcterms:modified>
</cp:coreProperties>
</file>