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</p:sldMasterIdLst>
  <p:notesMasterIdLst>
    <p:notesMasterId r:id="rId28"/>
  </p:notesMasterIdLst>
  <p:sldIdLst>
    <p:sldId id="306" r:id="rId7"/>
    <p:sldId id="307" r:id="rId8"/>
    <p:sldId id="326" r:id="rId9"/>
    <p:sldId id="323" r:id="rId10"/>
    <p:sldId id="324" r:id="rId11"/>
    <p:sldId id="325" r:id="rId12"/>
    <p:sldId id="308" r:id="rId13"/>
    <p:sldId id="309" r:id="rId14"/>
    <p:sldId id="310" r:id="rId15"/>
    <p:sldId id="31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1720">
          <p15:clr>
            <a:srgbClr val="A4A3A4"/>
          </p15:clr>
        </p15:guide>
        <p15:guide id="3" pos="2160">
          <p15:clr>
            <a:srgbClr val="A4A3A4"/>
          </p15:clr>
        </p15:guide>
        <p15:guide id="4" pos="119">
          <p15:clr>
            <a:srgbClr val="A4A3A4"/>
          </p15:clr>
        </p15:guide>
        <p15:guide id="5" pos="4201">
          <p15:clr>
            <a:srgbClr val="A4A3A4"/>
          </p15:clr>
        </p15:guide>
        <p15:guide id="6" pos="2880">
          <p15:clr>
            <a:srgbClr val="A4A3A4"/>
          </p15:clr>
        </p15:guide>
        <p15:guide id="7" pos="159">
          <p15:clr>
            <a:srgbClr val="A4A3A4"/>
          </p15:clr>
        </p15:guide>
        <p15:guide id="8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40"/>
    <a:srgbClr val="EA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6434" autoAdjust="0"/>
  </p:normalViewPr>
  <p:slideViewPr>
    <p:cSldViewPr snapToGrid="0" snapToObjects="1">
      <p:cViewPr varScale="1">
        <p:scale>
          <a:sx n="93" d="100"/>
          <a:sy n="93" d="100"/>
        </p:scale>
        <p:origin x="720" y="84"/>
      </p:cViewPr>
      <p:guideLst>
        <p:guide orient="horz" pos="463"/>
        <p:guide orient="horz" pos="1720"/>
        <p:guide pos="2160"/>
        <p:guide pos="119"/>
        <p:guide pos="4201"/>
        <p:guide pos="2880"/>
        <p:guide pos="15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F648AE5-2855-4161-9A51-0931A8D5CD8E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5AD268E-0C43-4AE6-B6CF-40E2EC15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C208E6E-916C-4B12-B4F9-B44F14E0CFE4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9D309EE-977B-4B63-845F-C83D0D5BCCF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/>
        </p:nvSpPr>
        <p:spPr>
          <a:xfrm>
            <a:off x="0" y="0"/>
            <a:ext cx="9144000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bk object 17"/>
          <p:cNvSpPr/>
          <p:nvPr/>
        </p:nvSpPr>
        <p:spPr>
          <a:xfrm>
            <a:off x="107950" y="1492250"/>
            <a:ext cx="4103688" cy="276225"/>
          </a:xfrm>
          <a:custGeom>
            <a:avLst/>
            <a:gdLst/>
            <a:ahLst/>
            <a:cxnLst/>
            <a:rect l="l" t="t" r="r" b="b"/>
            <a:pathLst>
              <a:path w="4104004" h="4869180">
                <a:moveTo>
                  <a:pt x="0" y="4868799"/>
                </a:moveTo>
                <a:lnTo>
                  <a:pt x="4103751" y="4868799"/>
                </a:lnTo>
                <a:lnTo>
                  <a:pt x="4103751" y="0"/>
                </a:lnTo>
                <a:lnTo>
                  <a:pt x="0" y="0"/>
                </a:lnTo>
                <a:lnTo>
                  <a:pt x="0" y="4868799"/>
                </a:lnTo>
                <a:close/>
              </a:path>
            </a:pathLst>
          </a:custGeom>
          <a:solidFill>
            <a:srgbClr val="FFFFCC"/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bk object 18"/>
          <p:cNvSpPr/>
          <p:nvPr/>
        </p:nvSpPr>
        <p:spPr>
          <a:xfrm>
            <a:off x="107950" y="1492250"/>
            <a:ext cx="4103688" cy="276225"/>
          </a:xfrm>
          <a:custGeom>
            <a:avLst/>
            <a:gdLst/>
            <a:ahLst/>
            <a:cxnLst/>
            <a:rect l="l" t="t" r="r" b="b"/>
            <a:pathLst>
              <a:path w="4104004" h="4869180">
                <a:moveTo>
                  <a:pt x="4103751" y="4868797"/>
                </a:moveTo>
                <a:lnTo>
                  <a:pt x="4103751" y="0"/>
                </a:lnTo>
                <a:lnTo>
                  <a:pt x="0" y="0"/>
                </a:lnTo>
                <a:lnTo>
                  <a:pt x="0" y="486879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18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218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6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F45803A-F714-4C5E-8426-95CDC37A1963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10" name="Holder 7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AFE9385-91DD-4CD7-ACB0-4840D3994D3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5064125"/>
            <a:ext cx="9144000" cy="793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0"/>
            <a:ext cx="2287588" cy="3721100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575175" y="0"/>
            <a:ext cx="2286000" cy="2787650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858000" y="0"/>
            <a:ext cx="2286000" cy="3706813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grpSp>
          <p:nvGrpSpPr>
            <p:cNvPr id="1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4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0" y="0"/>
            <a:ext cx="2286000" cy="2786063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0" y="0"/>
            <a:ext cx="9144000" cy="128588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681038"/>
            <a:ext cx="19796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950913"/>
            <a:ext cx="17954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519113"/>
            <a:ext cx="197326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280988"/>
            <a:ext cx="20716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35900" y="179388"/>
            <a:ext cx="1208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000500"/>
            <a:ext cx="8686800" cy="6477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19625"/>
            <a:ext cx="6400800" cy="2571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57750"/>
            <a:ext cx="1676400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4857750"/>
            <a:ext cx="1219200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4857750"/>
            <a:ext cx="685800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979EED9-3584-45E4-AD1D-734F6D79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4072"/>
            <a:ext cx="7315200" cy="70842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143001"/>
            <a:ext cx="8229600" cy="3489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>
                <a:sym typeface="Calibri"/>
              </a:rPr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6C15F14-3484-4946-8A7E-341472F53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4897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4897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20D4B02-EDA7-4D31-8DBE-D47E089E6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62190" y="402828"/>
            <a:ext cx="5840772" cy="72807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064276" y="2236433"/>
            <a:ext cx="5166869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6"/>
          <p:cNvSpPr>
            <a:spLocks noGrp="1"/>
          </p:cNvSpPr>
          <p:nvPr>
            <p:ph type="title"/>
          </p:nvPr>
        </p:nvSpPr>
        <p:spPr bwMode="auto">
          <a:xfrm>
            <a:off x="4968875" y="206375"/>
            <a:ext cx="3717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Образец заголовка </a:t>
            </a:r>
            <a:br>
              <a:rPr lang="ru-RU" smtClean="0">
                <a:sym typeface="Calibri" pitchFamily="34" charset="0"/>
              </a:rPr>
            </a:br>
            <a:r>
              <a:rPr lang="ru-RU" smtClean="0">
                <a:sym typeface="Calibri" pitchFamily="34" charset="0"/>
              </a:rPr>
              <a:t>в три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1pPr>
      <a:lvl2pPr marL="255588" indent="201613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–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2pPr>
      <a:lvl3pPr marL="512763" indent="401638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3pPr>
      <a:lvl4pPr marL="769938" indent="601663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–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4pPr>
      <a:lvl5pPr marL="1027113" indent="801688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SzPct val="100000"/>
        <a:buChar char="»"/>
        <a:defRPr sz="15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0275" y="2782888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 bwMode="auto">
          <a:xfrm>
            <a:off x="642938" y="428625"/>
            <a:ext cx="5340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 в две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/>
          <a:ea typeface="Verdana" pitchFamily="34" charset="0"/>
          <a:cs typeface="Verdana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6425" y="427038"/>
            <a:ext cx="58578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в две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Verdana"/>
          <a:ea typeface="Verdana" pitchFamily="34" charset="0"/>
          <a:cs typeface="Verdana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6425" y="427038"/>
            <a:ext cx="58578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в две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/>
          <a:ea typeface="Verdana" pitchFamily="34" charset="0"/>
          <a:cs typeface="Verdana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defTabSz="34131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D78C3FC-816C-4812-AB2A-E455B9A5C640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2FC8E3F-FB67-4104-A75D-C226B39F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66F967E-722A-47A7-AAF6-44F688B42444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68E57FC-CE28-44CF-90ED-BB6BC21D2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defTabSz="34131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2pPr>
      <a:lvl3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3pPr>
      <a:lvl4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4pPr>
      <a:lvl5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5pPr>
      <a:lvl6pPr marL="457200" algn="ctr" defTabSz="341313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6pPr>
      <a:lvl7pPr marL="914400" algn="ctr" defTabSz="341313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7pPr>
      <a:lvl8pPr marL="1371600" algn="ctr" defTabSz="341313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8pPr>
      <a:lvl9pPr marL="1828800" algn="ctr" defTabSz="341313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8forward.ucoz.ru/_ph/1/2/255700270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6.jpeg"/><Relationship Id="rId7" Type="http://schemas.openxmlformats.org/officeDocument/2006/relationships/image" Target="../media/image19.emf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5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23.jpeg"/><Relationship Id="rId5" Type="http://schemas.openxmlformats.org/officeDocument/2006/relationships/image" Target="../media/image17.emf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hyperlink" Target="../&#1041;&#1072;&#1083;&#1072;&#1096;&#1080;&#1093;&#1072;/&#1042;&#1044;_&#1050;&#1086;&#1084;&#1087;&#1083;&#1077;&#1082;&#1089;&#1085;&#1072;&#1103;_&#1052;&#1086;&#1096;&#1085;&#1080;&#1085;&#1072;/&#1042;&#1044;_&#1050;&#1086;&#1084;&#1087;&#1083;&#1077;&#1082;&#1089;&#1085;&#1072;&#1103;_&#1087;&#1088;&#1086;&#1075;&#1088;&#1072;&#1084;&#1084;&#1072;_&#1052;&#1040;&#1050;&#1045;&#1058;%20&#1074;%20&#1055;&#1045;&#1063;&#1040;&#1058;&#1068;.pdf" TargetMode="External"/><Relationship Id="rId9" Type="http://schemas.openxmlformats.org/officeDocument/2006/relationships/image" Target="../media/image21.emf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4.png"/><Relationship Id="rId7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36.emf"/><Relationship Id="rId4" Type="http://schemas.openxmlformats.org/officeDocument/2006/relationships/image" Target="../media/image35.png"/><Relationship Id="rId9" Type="http://schemas.openxmlformats.org/officeDocument/2006/relationships/hyperlink" Target="../&#1041;&#1072;&#1083;&#1072;&#1096;&#1080;&#1093;&#1072;/&#1042;&#1044;_&#1050;&#1086;&#1084;&#1087;&#1083;&#1077;&#1082;&#1089;&#1085;&#1072;&#1103;_&#1052;&#1086;&#1096;&#1085;&#1080;&#1085;&#1072;/&#1051;&#1048;&#1057;&#1058;&#1054;&#1042;&#1050;&#1040;_2017_&#1042;&#1044;_&#1082;&#1086;&#1084;&#1087;&#1083;&#1077;&#1082;&#1089;&#1085;&#1072;&#1103;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6413" y="411163"/>
            <a:ext cx="8637587" cy="1879600"/>
          </a:xfrm>
        </p:spPr>
        <p:txBody>
          <a:bodyPr/>
          <a:lstStyle/>
          <a:p>
            <a:pPr marL="0" indent="0" algn="ctr" defTabSz="342884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  <a:latin typeface="roboto"/>
              </a:rPr>
              <a:t>«Внедрение комплексной программы внеурочной деятельности в начальной школе в рамках ФГОС НОО»</a:t>
            </a:r>
            <a:endParaRPr lang="ru-RU" sz="4800" b="1" dirty="0">
              <a:solidFill>
                <a:schemeClr val="bg1"/>
              </a:solidFill>
              <a:latin typeface="Georgia" pitchFamily="18" charset="0"/>
            </a:endParaRPr>
          </a:p>
          <a:p>
            <a:pPr marL="257162" indent="-257162" algn="r" defTabSz="342884" eaLnBrk="1" fontAlgn="auto" hangingPunct="1">
              <a:spcAft>
                <a:spcPts val="0"/>
              </a:spcAft>
              <a:buFontTx/>
              <a:buNone/>
              <a:defRPr/>
            </a:pPr>
            <a:endParaRPr lang="ru-RU" i="1" dirty="0">
              <a:latin typeface="Georgia" pitchFamily="18" charset="0"/>
            </a:endParaRPr>
          </a:p>
          <a:p>
            <a:pPr marL="257162" indent="-257162" algn="r" defTabSz="34288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проф. Мошнина Р.Ш. </a:t>
            </a:r>
            <a:endParaRPr lang="en-US" i="1" dirty="0">
              <a:solidFill>
                <a:schemeClr val="bg1"/>
              </a:solidFill>
              <a:latin typeface="Georgia" pitchFamily="18" charset="0"/>
            </a:endParaRPr>
          </a:p>
          <a:p>
            <a:pPr marL="257162" indent="-257162" algn="ctr" defTabSz="342884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4" descr="25570027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439738" y="2290763"/>
            <a:ext cx="4535487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427038"/>
            <a:ext cx="8693150" cy="7969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Georgia" pitchFamily="18" charset="0"/>
                <a:cs typeface="Verdana" pitchFamily="34" charset="0"/>
              </a:rPr>
              <a:t>Формы организации воспитания во внеурочной деятельности</a:t>
            </a:r>
            <a:r>
              <a:rPr lang="ru-RU" sz="22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 </a:t>
            </a:r>
            <a:endParaRPr lang="en-US" sz="2200" smtClean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invGray">
          <a:xfrm>
            <a:off x="636588" y="1416050"/>
            <a:ext cx="3652837" cy="14255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- викторины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- олимпиады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- КВН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 -конкурсы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gray">
          <a:xfrm>
            <a:off x="2525713" y="1520825"/>
            <a:ext cx="1220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>
                <a:solidFill>
                  <a:srgbClr val="F8F8F8"/>
                </a:solidFill>
                <a:latin typeface="Calibri" pitchFamily="34" charset="0"/>
              </a:rPr>
              <a:t>знания</a:t>
            </a:r>
            <a:endParaRPr lang="en-US" b="1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invGray">
          <a:xfrm>
            <a:off x="4672013" y="1412875"/>
            <a:ext cx="3786187" cy="14287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gray">
          <a:xfrm>
            <a:off x="5202238" y="1503363"/>
            <a:ext cx="121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>
                <a:solidFill>
                  <a:srgbClr val="F8F8F8"/>
                </a:solidFill>
                <a:latin typeface="Calibri" pitchFamily="34" charset="0"/>
              </a:rPr>
              <a:t>УУД</a:t>
            </a:r>
            <a:endParaRPr lang="en-US" b="1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invGray">
          <a:xfrm>
            <a:off x="635000" y="2867025"/>
            <a:ext cx="3652838" cy="15081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gray">
          <a:xfrm>
            <a:off x="2627313" y="343693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опыт применения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invGray">
          <a:xfrm>
            <a:off x="4676775" y="2868613"/>
            <a:ext cx="3790950" cy="15065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ysClr val="windowText" lastClr="000000"/>
              </a:solidFill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ysClr val="windowText" lastClr="000000"/>
              </a:solidFill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ysClr val="windowText" lastClr="000000"/>
              </a:solidFill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ценностные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отношения 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gray">
          <a:xfrm>
            <a:off x="684213" y="2841625"/>
            <a:ext cx="2087562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исследовательская, проектная, творческая, трудовая деятельность, социальные практики, экскурсии, экспедиции</a:t>
            </a:r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gray">
          <a:xfrm>
            <a:off x="6604000" y="1436688"/>
            <a:ext cx="1773238" cy="147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b="1">
                <a:solidFill>
                  <a:srgbClr val="F8F8F8"/>
                </a:solidFill>
                <a:latin typeface="Calibri" pitchFamily="34" charset="0"/>
              </a:rPr>
              <a:t>кружок</a:t>
            </a:r>
          </a:p>
          <a:p>
            <a:pPr eaLnBrk="0" hangingPunct="0">
              <a:buFontTx/>
              <a:buChar char="-"/>
            </a:pPr>
            <a:r>
              <a:rPr lang="ru-RU" b="1">
                <a:solidFill>
                  <a:srgbClr val="F8F8F8"/>
                </a:solidFill>
                <a:latin typeface="Calibri" pitchFamily="34" charset="0"/>
              </a:rPr>
              <a:t> клуб</a:t>
            </a:r>
          </a:p>
          <a:p>
            <a:pPr eaLnBrk="0" hangingPunct="0">
              <a:buFontTx/>
              <a:buChar char="-"/>
            </a:pPr>
            <a:r>
              <a:rPr lang="ru-RU" b="1">
                <a:solidFill>
                  <a:srgbClr val="F8F8F8"/>
                </a:solidFill>
                <a:latin typeface="Calibri" pitchFamily="34" charset="0"/>
              </a:rPr>
              <a:t> студия</a:t>
            </a:r>
          </a:p>
          <a:p>
            <a:pPr eaLnBrk="0" hangingPunct="0">
              <a:buFontTx/>
              <a:buChar char="-"/>
            </a:pPr>
            <a:r>
              <a:rPr lang="ru-RU" b="1">
                <a:solidFill>
                  <a:srgbClr val="F8F8F8"/>
                </a:solidFill>
                <a:latin typeface="Calibri" pitchFamily="34" charset="0"/>
              </a:rPr>
              <a:t> секция</a:t>
            </a:r>
          </a:p>
          <a:p>
            <a:pPr eaLnBrk="0" hangingPunct="0"/>
            <a:r>
              <a:rPr lang="ru-RU" b="1">
                <a:solidFill>
                  <a:srgbClr val="F8F8F8"/>
                </a:solidFill>
                <a:latin typeface="Calibri" pitchFamily="34" charset="0"/>
              </a:rPr>
              <a:t>-  мастерская</a:t>
            </a:r>
            <a:endParaRPr lang="en-US" b="1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gray">
          <a:xfrm>
            <a:off x="6443663" y="2841625"/>
            <a:ext cx="1927225" cy="153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утренники</a:t>
            </a: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тематические           вечера</a:t>
            </a: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фестивали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6636" name="Group 15"/>
          <p:cNvGrpSpPr>
            <a:grpSpLocks/>
          </p:cNvGrpSpPr>
          <p:nvPr/>
        </p:nvGrpSpPr>
        <p:grpSpPr bwMode="auto">
          <a:xfrm>
            <a:off x="4859338" y="2841625"/>
            <a:ext cx="1246187" cy="609600"/>
            <a:chOff x="2430" y="1692"/>
            <a:chExt cx="339" cy="339"/>
          </a:xfrm>
        </p:grpSpPr>
        <p:sp>
          <p:nvSpPr>
            <p:cNvPr id="28688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689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26637" name="Group 18"/>
          <p:cNvGrpSpPr>
            <a:grpSpLocks/>
          </p:cNvGrpSpPr>
          <p:nvPr/>
        </p:nvGrpSpPr>
        <p:grpSpPr bwMode="auto">
          <a:xfrm>
            <a:off x="2771775" y="1843088"/>
            <a:ext cx="1223963" cy="614362"/>
            <a:chOff x="866" y="2169"/>
            <a:chExt cx="406" cy="405"/>
          </a:xfrm>
        </p:grpSpPr>
        <p:sp>
          <p:nvSpPr>
            <p:cNvPr id="28691" name="Freeform 19"/>
            <p:cNvSpPr>
              <a:spLocks/>
            </p:cNvSpPr>
            <p:nvPr/>
          </p:nvSpPr>
          <p:spPr bwMode="gray">
            <a:xfrm>
              <a:off x="1073" y="2181"/>
              <a:ext cx="190" cy="154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gray">
            <a:xfrm>
              <a:off x="911" y="2415"/>
              <a:ext cx="110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gray">
            <a:xfrm>
              <a:off x="911" y="2198"/>
              <a:ext cx="110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gray">
            <a:xfrm>
              <a:off x="1073" y="2411"/>
              <a:ext cx="190" cy="152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26638" name="Group 24"/>
          <p:cNvGrpSpPr>
            <a:grpSpLocks/>
          </p:cNvGrpSpPr>
          <p:nvPr/>
        </p:nvGrpSpPr>
        <p:grpSpPr bwMode="auto">
          <a:xfrm>
            <a:off x="2987675" y="2895600"/>
            <a:ext cx="1223963" cy="541338"/>
            <a:chOff x="1884" y="3188"/>
            <a:chExt cx="411" cy="409"/>
          </a:xfrm>
        </p:grpSpPr>
        <p:sp>
          <p:nvSpPr>
            <p:cNvPr id="28697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" y="246"/>
                </a:cxn>
                <a:cxn ang="0">
                  <a:pos x="17" y="285"/>
                </a:cxn>
                <a:cxn ang="0">
                  <a:pos x="36" y="319"/>
                </a:cxn>
                <a:cxn ang="0">
                  <a:pos x="60" y="349"/>
                </a:cxn>
                <a:cxn ang="0">
                  <a:pos x="92" y="375"/>
                </a:cxn>
                <a:cxn ang="0">
                  <a:pos x="126" y="393"/>
                </a:cxn>
                <a:cxn ang="0">
                  <a:pos x="165" y="405"/>
                </a:cxn>
                <a:cxn ang="0">
                  <a:pos x="206" y="409"/>
                </a:cxn>
                <a:cxn ang="0">
                  <a:pos x="248" y="405"/>
                </a:cxn>
                <a:cxn ang="0">
                  <a:pos x="285" y="393"/>
                </a:cxn>
                <a:cxn ang="0">
                  <a:pos x="321" y="375"/>
                </a:cxn>
                <a:cxn ang="0">
                  <a:pos x="351" y="349"/>
                </a:cxn>
                <a:cxn ang="0">
                  <a:pos x="375" y="319"/>
                </a:cxn>
                <a:cxn ang="0">
                  <a:pos x="395" y="285"/>
                </a:cxn>
                <a:cxn ang="0">
                  <a:pos x="407" y="246"/>
                </a:cxn>
                <a:cxn ang="0">
                  <a:pos x="411" y="204"/>
                </a:cxn>
                <a:cxn ang="0">
                  <a:pos x="407" y="163"/>
                </a:cxn>
                <a:cxn ang="0">
                  <a:pos x="395" y="124"/>
                </a:cxn>
                <a:cxn ang="0">
                  <a:pos x="375" y="90"/>
                </a:cxn>
                <a:cxn ang="0">
                  <a:pos x="351" y="60"/>
                </a:cxn>
                <a:cxn ang="0">
                  <a:pos x="321" y="34"/>
                </a:cxn>
                <a:cxn ang="0">
                  <a:pos x="285" y="15"/>
                </a:cxn>
                <a:cxn ang="0">
                  <a:pos x="248" y="3"/>
                </a:cxn>
                <a:cxn ang="0">
                  <a:pos x="206" y="0"/>
                </a:cxn>
                <a:cxn ang="0">
                  <a:pos x="165" y="3"/>
                </a:cxn>
                <a:cxn ang="0">
                  <a:pos x="126" y="15"/>
                </a:cxn>
                <a:cxn ang="0">
                  <a:pos x="92" y="34"/>
                </a:cxn>
                <a:cxn ang="0">
                  <a:pos x="60" y="60"/>
                </a:cxn>
                <a:cxn ang="0">
                  <a:pos x="36" y="90"/>
                </a:cxn>
                <a:cxn ang="0">
                  <a:pos x="17" y="124"/>
                </a:cxn>
                <a:cxn ang="0">
                  <a:pos x="5" y="163"/>
                </a:cxn>
                <a:cxn ang="0">
                  <a:pos x="0" y="204"/>
                </a:cxn>
                <a:cxn ang="0">
                  <a:pos x="42" y="204"/>
                </a:cxn>
                <a:cxn ang="0">
                  <a:pos x="47" y="166"/>
                </a:cxn>
                <a:cxn ang="0">
                  <a:pos x="59" y="133"/>
                </a:cxn>
                <a:cxn ang="0">
                  <a:pos x="78" y="102"/>
                </a:cxn>
                <a:cxn ang="0">
                  <a:pos x="104" y="76"/>
                </a:cxn>
                <a:cxn ang="0">
                  <a:pos x="134" y="58"/>
                </a:cxn>
                <a:cxn ang="0">
                  <a:pos x="168" y="45"/>
                </a:cxn>
                <a:cxn ang="0">
                  <a:pos x="206" y="42"/>
                </a:cxn>
                <a:cxn ang="0">
                  <a:pos x="243" y="45"/>
                </a:cxn>
                <a:cxn ang="0">
                  <a:pos x="278" y="58"/>
                </a:cxn>
                <a:cxn ang="0">
                  <a:pos x="308" y="76"/>
                </a:cxn>
                <a:cxn ang="0">
                  <a:pos x="333" y="102"/>
                </a:cxn>
                <a:cxn ang="0">
                  <a:pos x="353" y="133"/>
                </a:cxn>
                <a:cxn ang="0">
                  <a:pos x="365" y="166"/>
                </a:cxn>
                <a:cxn ang="0">
                  <a:pos x="369" y="204"/>
                </a:cxn>
                <a:cxn ang="0">
                  <a:pos x="365" y="241"/>
                </a:cxn>
                <a:cxn ang="0">
                  <a:pos x="353" y="276"/>
                </a:cxn>
                <a:cxn ang="0">
                  <a:pos x="333" y="306"/>
                </a:cxn>
                <a:cxn ang="0">
                  <a:pos x="308" y="331"/>
                </a:cxn>
                <a:cxn ang="0">
                  <a:pos x="278" y="351"/>
                </a:cxn>
                <a:cxn ang="0">
                  <a:pos x="243" y="363"/>
                </a:cxn>
                <a:cxn ang="0">
                  <a:pos x="206" y="367"/>
                </a:cxn>
                <a:cxn ang="0">
                  <a:pos x="168" y="363"/>
                </a:cxn>
                <a:cxn ang="0">
                  <a:pos x="134" y="351"/>
                </a:cxn>
                <a:cxn ang="0">
                  <a:pos x="104" y="331"/>
                </a:cxn>
                <a:cxn ang="0">
                  <a:pos x="78" y="306"/>
                </a:cxn>
                <a:cxn ang="0">
                  <a:pos x="59" y="276"/>
                </a:cxn>
                <a:cxn ang="0">
                  <a:pos x="47" y="241"/>
                </a:cxn>
                <a:cxn ang="0">
                  <a:pos x="42" y="204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gray">
            <a:xfrm>
              <a:off x="2064" y="3270"/>
              <a:ext cx="141" cy="228"/>
            </a:xfrm>
            <a:custGeom>
              <a:avLst/>
              <a:gdLst/>
              <a:ahLst/>
              <a:cxnLst>
                <a:cxn ang="0">
                  <a:pos x="32" y="229"/>
                </a:cxn>
                <a:cxn ang="0">
                  <a:pos x="24" y="229"/>
                </a:cxn>
                <a:cxn ang="0">
                  <a:pos x="18" y="228"/>
                </a:cxn>
                <a:cxn ang="0">
                  <a:pos x="12" y="225"/>
                </a:cxn>
                <a:cxn ang="0">
                  <a:pos x="8" y="222"/>
                </a:cxn>
                <a:cxn ang="0">
                  <a:pos x="5" y="217"/>
                </a:cxn>
                <a:cxn ang="0">
                  <a:pos x="3" y="213"/>
                </a:cxn>
                <a:cxn ang="0">
                  <a:pos x="2" y="207"/>
                </a:cxn>
                <a:cxn ang="0">
                  <a:pos x="0" y="199"/>
                </a:cxn>
                <a:cxn ang="0">
                  <a:pos x="2" y="190"/>
                </a:cxn>
                <a:cxn ang="0">
                  <a:pos x="5" y="181"/>
                </a:cxn>
                <a:cxn ang="0">
                  <a:pos x="11" y="172"/>
                </a:cxn>
                <a:cxn ang="0">
                  <a:pos x="18" y="162"/>
                </a:cxn>
                <a:cxn ang="0">
                  <a:pos x="80" y="88"/>
                </a:cxn>
                <a:cxn ang="0">
                  <a:pos x="83" y="84"/>
                </a:cxn>
                <a:cxn ang="0">
                  <a:pos x="86" y="79"/>
                </a:cxn>
                <a:cxn ang="0">
                  <a:pos x="87" y="73"/>
                </a:cxn>
                <a:cxn ang="0">
                  <a:pos x="89" y="69"/>
                </a:cxn>
                <a:cxn ang="0">
                  <a:pos x="87" y="63"/>
                </a:cxn>
                <a:cxn ang="0">
                  <a:pos x="86" y="58"/>
                </a:cxn>
                <a:cxn ang="0">
                  <a:pos x="83" y="55"/>
                </a:cxn>
                <a:cxn ang="0">
                  <a:pos x="78" y="51"/>
                </a:cxn>
                <a:cxn ang="0">
                  <a:pos x="74" y="49"/>
                </a:cxn>
                <a:cxn ang="0">
                  <a:pos x="68" y="49"/>
                </a:cxn>
                <a:cxn ang="0">
                  <a:pos x="63" y="49"/>
                </a:cxn>
                <a:cxn ang="0">
                  <a:pos x="59" y="51"/>
                </a:cxn>
                <a:cxn ang="0">
                  <a:pos x="56" y="55"/>
                </a:cxn>
                <a:cxn ang="0">
                  <a:pos x="53" y="58"/>
                </a:cxn>
                <a:cxn ang="0">
                  <a:pos x="51" y="64"/>
                </a:cxn>
                <a:cxn ang="0">
                  <a:pos x="50" y="69"/>
                </a:cxn>
                <a:cxn ang="0">
                  <a:pos x="51" y="75"/>
                </a:cxn>
                <a:cxn ang="0">
                  <a:pos x="53" y="81"/>
                </a:cxn>
                <a:cxn ang="0">
                  <a:pos x="56" y="85"/>
                </a:cxn>
                <a:cxn ang="0">
                  <a:pos x="62" y="91"/>
                </a:cxn>
                <a:cxn ang="0">
                  <a:pos x="30" y="129"/>
                </a:cxn>
                <a:cxn ang="0">
                  <a:pos x="17" y="115"/>
                </a:cxn>
                <a:cxn ang="0">
                  <a:pos x="9" y="102"/>
                </a:cxn>
                <a:cxn ang="0">
                  <a:pos x="3" y="87"/>
                </a:cxn>
                <a:cxn ang="0">
                  <a:pos x="2" y="70"/>
                </a:cxn>
                <a:cxn ang="0">
                  <a:pos x="5" y="51"/>
                </a:cxn>
                <a:cxn ang="0">
                  <a:pos x="11" y="34"/>
                </a:cxn>
                <a:cxn ang="0">
                  <a:pos x="21" y="19"/>
                </a:cxn>
                <a:cxn ang="0">
                  <a:pos x="35" y="9"/>
                </a:cxn>
                <a:cxn ang="0">
                  <a:pos x="51" y="1"/>
                </a:cxn>
                <a:cxn ang="0">
                  <a:pos x="71" y="0"/>
                </a:cxn>
                <a:cxn ang="0">
                  <a:pos x="89" y="1"/>
                </a:cxn>
                <a:cxn ang="0">
                  <a:pos x="105" y="7"/>
                </a:cxn>
                <a:cxn ang="0">
                  <a:pos x="119" y="19"/>
                </a:cxn>
                <a:cxn ang="0">
                  <a:pos x="129" y="33"/>
                </a:cxn>
                <a:cxn ang="0">
                  <a:pos x="135" y="49"/>
                </a:cxn>
                <a:cxn ang="0">
                  <a:pos x="137" y="69"/>
                </a:cxn>
                <a:cxn ang="0">
                  <a:pos x="134" y="91"/>
                </a:cxn>
                <a:cxn ang="0">
                  <a:pos x="122" y="115"/>
                </a:cxn>
                <a:cxn ang="0">
                  <a:pos x="101" y="139"/>
                </a:cxn>
                <a:cxn ang="0">
                  <a:pos x="99" y="142"/>
                </a:cxn>
                <a:cxn ang="0">
                  <a:pos x="66" y="177"/>
                </a:cxn>
                <a:cxn ang="0">
                  <a:pos x="141" y="177"/>
                </a:cxn>
                <a:cxn ang="0">
                  <a:pos x="141" y="229"/>
                </a:cxn>
                <a:cxn ang="0">
                  <a:pos x="32" y="229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3" y="54"/>
                </a:cxn>
                <a:cxn ang="0">
                  <a:pos x="3" y="0"/>
                </a:cxn>
                <a:cxn ang="0">
                  <a:pos x="33" y="0"/>
                </a:cxn>
                <a:cxn ang="0">
                  <a:pos x="51" y="33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69" y="54"/>
                </a:cxn>
                <a:cxn ang="0">
                  <a:pos x="102" y="113"/>
                </a:cxn>
                <a:cxn ang="0">
                  <a:pos x="72" y="113"/>
                </a:cxn>
                <a:cxn ang="0">
                  <a:pos x="51" y="75"/>
                </a:cxn>
                <a:cxn ang="0">
                  <a:pos x="30" y="113"/>
                </a:cxn>
                <a:cxn ang="0">
                  <a:pos x="0" y="113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26639" name="Group 28"/>
          <p:cNvGrpSpPr>
            <a:grpSpLocks/>
          </p:cNvGrpSpPr>
          <p:nvPr/>
        </p:nvGrpSpPr>
        <p:grpSpPr bwMode="auto">
          <a:xfrm>
            <a:off x="4643438" y="1851025"/>
            <a:ext cx="1081087" cy="606425"/>
            <a:chOff x="3349" y="3250"/>
            <a:chExt cx="380" cy="380"/>
          </a:xfrm>
        </p:grpSpPr>
        <p:sp>
          <p:nvSpPr>
            <p:cNvPr id="28701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gray">
            <a:xfrm>
              <a:off x="3396" y="3313"/>
              <a:ext cx="143" cy="255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5" descr="социальное направление_ОБЛОЖ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138" y="3198813"/>
            <a:ext cx="1728787" cy="19446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0" name="Picture 14" descr="спортивно-оздоровительное_ОБЛОЖ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8813"/>
            <a:ext cx="1728788" cy="19446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0"/>
            <a:ext cx="7235825" cy="85725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Серия «Учение с увлечением» издательства «Планета»</a:t>
            </a:r>
          </a:p>
        </p:txBody>
      </p:sp>
      <p:pic>
        <p:nvPicPr>
          <p:cNvPr id="27652" name="Рисунок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5738"/>
            <a:ext cx="1728787" cy="1909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2438" y="2714625"/>
            <a:ext cx="1728787" cy="1906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" y="2268538"/>
            <a:ext cx="1728788" cy="1924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5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2781300"/>
            <a:ext cx="1589088" cy="1906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6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9138" y="811213"/>
            <a:ext cx="1728787" cy="19700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7" name="Picture 11" descr="духовно-нравственное направление_ОБЛОЖК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92475" y="1154113"/>
            <a:ext cx="1589088" cy="18827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8" name="Picture 12" descr="общекультурное направление_ОБЛОЖК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62413" y="3273425"/>
            <a:ext cx="1589087" cy="18907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9" name="Picture 10" descr="общекульт"/>
          <p:cNvPicPr>
            <a:picLocks noChangeAspect="1" noChangeArrowheads="1"/>
          </p:cNvPicPr>
          <p:nvPr/>
        </p:nvPicPr>
        <p:blipFill>
          <a:blip r:embed="rId12"/>
          <a:srcRect t="-1917"/>
          <a:stretch>
            <a:fillRect/>
          </a:stretch>
        </p:blipFill>
        <p:spPr bwMode="auto">
          <a:xfrm>
            <a:off x="4098925" y="693738"/>
            <a:ext cx="1563688" cy="19034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60" name="Picture 13" descr="Общекультурное направление внеурочной деятельности 4 класс. Развивающие задания для школьников"/>
          <p:cNvPicPr>
            <a:picLocks noChangeAspect="1" noChangeArrowheads="1"/>
          </p:cNvPicPr>
          <p:nvPr/>
        </p:nvPicPr>
        <p:blipFill>
          <a:blip r:embed="rId13"/>
          <a:srcRect l="10014" r="10454"/>
          <a:stretch>
            <a:fillRect/>
          </a:stretch>
        </p:blipFill>
        <p:spPr bwMode="auto">
          <a:xfrm>
            <a:off x="5502275" y="857250"/>
            <a:ext cx="1563688" cy="20240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61" name="Picture 11" descr="Духовно-нравственное направление внеурочной деятельности 3 класс. Развивающие задания для школьников - обложка книги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21225" y="2597150"/>
            <a:ext cx="1538288" cy="20907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62" name="Picture 15" descr="e51b75110fcc11eb885e503eaa523af0_e51b75120fcc11eb885e503eaa523af0-400x400"/>
          <p:cNvPicPr>
            <a:picLocks noChangeAspect="1" noChangeArrowheads="1"/>
          </p:cNvPicPr>
          <p:nvPr/>
        </p:nvPicPr>
        <p:blipFill>
          <a:blip r:embed="rId15"/>
          <a:srcRect l="13208" r="13083"/>
          <a:stretch>
            <a:fillRect/>
          </a:stretch>
        </p:blipFill>
        <p:spPr bwMode="auto">
          <a:xfrm>
            <a:off x="5867400" y="3089275"/>
            <a:ext cx="1541463" cy="20240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63" name="Picture 9" descr="спортив"/>
          <p:cNvPicPr>
            <a:picLocks noChangeAspect="1" noChangeArrowheads="1"/>
          </p:cNvPicPr>
          <p:nvPr/>
        </p:nvPicPr>
        <p:blipFill>
          <a:blip r:embed="rId16"/>
          <a:srcRect t="-1917"/>
          <a:stretch>
            <a:fillRect/>
          </a:stretch>
        </p:blipFill>
        <p:spPr bwMode="auto">
          <a:xfrm>
            <a:off x="6926263" y="790575"/>
            <a:ext cx="1427162" cy="19240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64" name="Picture 17" descr="Спортивно-оздоровительное направление внеурочной деятельности 4 класс. Развивающие задания для школьников"/>
          <p:cNvPicPr>
            <a:picLocks noChangeAspect="1" noChangeArrowheads="1"/>
          </p:cNvPicPr>
          <p:nvPr/>
        </p:nvPicPr>
        <p:blipFill>
          <a:blip r:embed="rId17"/>
          <a:srcRect l="9941" t="3290" r="13742"/>
          <a:stretch>
            <a:fillRect/>
          </a:stretch>
        </p:blipFill>
        <p:spPr bwMode="auto">
          <a:xfrm>
            <a:off x="6151563" y="2095500"/>
            <a:ext cx="1549400" cy="19653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65" name="Picture 10" descr="3 кл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31113" y="1181100"/>
            <a:ext cx="1443037" cy="19097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66" name="Picture 19" descr="Социальное направление внеурочной деятельности 4 класс. Развивающие задания для школьников"/>
          <p:cNvPicPr>
            <a:picLocks noChangeAspect="1" noChangeArrowheads="1"/>
          </p:cNvPicPr>
          <p:nvPr/>
        </p:nvPicPr>
        <p:blipFill>
          <a:blip r:embed="rId19"/>
          <a:srcRect l="9941" r="13815"/>
          <a:stretch>
            <a:fillRect/>
          </a:stretch>
        </p:blipFill>
        <p:spPr bwMode="auto">
          <a:xfrm>
            <a:off x="7546975" y="3205163"/>
            <a:ext cx="1597025" cy="19732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6863" y="177800"/>
            <a:ext cx="7659687" cy="952500"/>
          </a:xfrm>
        </p:spPr>
        <p:txBody>
          <a:bodyPr anchor="t"/>
          <a:lstStyle/>
          <a:p>
            <a:pPr eaLnBrk="1" hangingPunct="1"/>
            <a:r>
              <a:rPr lang="ru-RU" sz="10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Авторский коллектив серии «Учение с увлечением» издательства «Планета»</a:t>
            </a:r>
          </a:p>
        </p:txBody>
      </p:sp>
      <p:sp>
        <p:nvSpPr>
          <p:cNvPr id="28674" name="Текст 4"/>
          <p:cNvSpPr>
            <a:spLocks noGrp="1"/>
          </p:cNvSpPr>
          <p:nvPr>
            <p:ph type="body" sz="quarter" idx="4294967295"/>
          </p:nvPr>
        </p:nvSpPr>
        <p:spPr bwMode="auto">
          <a:xfrm>
            <a:off x="296863" y="1273175"/>
            <a:ext cx="8389937" cy="346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defTabSz="457200" eaLnBrk="1" hangingPunct="1">
              <a:buFont typeface="Arial" charset="0"/>
              <a:buNone/>
            </a:pPr>
            <a:r>
              <a:rPr lang="ru-RU" sz="1400" b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Р.Ш. Мошнина «Комплексная программа внеурочной деятельности» 1 –4 класс.</a:t>
            </a:r>
          </a:p>
          <a:p>
            <a:pPr marL="0" indent="0" defTabSz="457200" eaLnBrk="1" hangingPunct="1">
              <a:buFont typeface="Arial" charset="0"/>
              <a:buNone/>
            </a:pPr>
            <a:r>
              <a:rPr lang="ru-RU" sz="1400" b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Р.Ш. Мошнина Методическое обеспечение «Комплексной программы внеурочной деятельности» 1 – 4 класс.</a:t>
            </a:r>
          </a:p>
          <a:p>
            <a:pPr marL="0" indent="0" defTabSz="457200" eaLnBrk="1" hangingPunct="1">
              <a:buFont typeface="Arial" charset="0"/>
              <a:buNone/>
            </a:pPr>
            <a:r>
              <a:rPr lang="ru-RU" sz="1400" b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Т.П. Хиленко Духовно-нравственное направление внеурочной деятельности младших школьников. 1 -4 класс. Тетрадь 1. Академия премудрости</a:t>
            </a:r>
          </a:p>
          <a:p>
            <a:pPr marL="0" indent="0" defTabSz="457200" eaLnBrk="1" hangingPunct="1">
              <a:buFont typeface="Arial" charset="0"/>
              <a:buNone/>
            </a:pPr>
            <a:r>
              <a:rPr lang="ru-RU" sz="1400" b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С.Г. Батырева Общекультурное направление внеурочной деятельности младших школьников. 1 – 4 класс. Тетрадь 2. Творческая мастерская. </a:t>
            </a:r>
          </a:p>
          <a:p>
            <a:pPr marL="0" indent="0" defTabSz="457200" eaLnBrk="1" hangingPunct="1">
              <a:buFont typeface="Arial" charset="0"/>
              <a:buNone/>
            </a:pPr>
            <a:r>
              <a:rPr lang="ru-RU" sz="1400" b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Г.С. Кузьмина Социальное направление внеурочной деятельности младших школьников. 1 - 4 класс. Тетрадь 3. Проектирование.</a:t>
            </a:r>
          </a:p>
          <a:p>
            <a:pPr marL="0" indent="0" defTabSz="457200" eaLnBrk="1" hangingPunct="1">
              <a:buFont typeface="Arial" charset="0"/>
              <a:buNone/>
            </a:pPr>
            <a:r>
              <a:rPr lang="ru-RU" sz="1400" b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В.Ф. Красноперова Спортивно-оздоровительное направление внеурочной деятельности младших школьников. 1 – 4 класс. 	Тетрадь 4. Здравландия.</a:t>
            </a:r>
          </a:p>
          <a:p>
            <a:pPr marL="0" indent="0" defTabSz="457200" eaLnBrk="1" hangingPunct="1">
              <a:buFont typeface="Arial" charset="0"/>
              <a:buNone/>
            </a:pPr>
            <a:endParaRPr lang="ru-RU" sz="100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  <a:p>
            <a:pPr marL="0" indent="0" defTabSz="457200" eaLnBrk="1" hangingPunct="1">
              <a:buFont typeface="Arial" charset="0"/>
              <a:buNone/>
            </a:pPr>
            <a:endParaRPr lang="ru-RU" sz="100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7975" y="214313"/>
            <a:ext cx="8408988" cy="928687"/>
          </a:xfrm>
        </p:spPr>
        <p:txBody>
          <a:bodyPr/>
          <a:lstStyle/>
          <a:p>
            <a:pPr algn="ctr" eaLnBrk="1" hangingPunct="1"/>
            <a:r>
              <a:rPr lang="ru-RU" sz="2700" smtClean="0">
                <a:latin typeface="Verdana" pitchFamily="34" charset="0"/>
                <a:cs typeface="Verdana" pitchFamily="34" charset="0"/>
              </a:rPr>
              <a:t/>
            </a:r>
            <a:br>
              <a:rPr lang="ru-RU" sz="2700" smtClean="0">
                <a:latin typeface="Verdana" pitchFamily="34" charset="0"/>
                <a:cs typeface="Verdana" pitchFamily="34" charset="0"/>
              </a:rPr>
            </a:br>
            <a:r>
              <a:rPr lang="ru-RU" sz="27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КОМПЛЕКСНАЯ ПРОГРАММА (ВОСПИТАНИЯ) ВО ВНЕУРОЧНОЙ ДЕЯТЕЛЬНОСТИ 1 – 4 класс</a:t>
            </a:r>
            <a:r>
              <a:rPr lang="ru-RU" sz="2700" smtClean="0">
                <a:latin typeface="Verdana" pitchFamily="34" charset="0"/>
                <a:cs typeface="Verdana" pitchFamily="34" charset="0"/>
              </a:rPr>
              <a:t/>
            </a:r>
            <a:br>
              <a:rPr lang="ru-RU" sz="2700" smtClean="0">
                <a:latin typeface="Verdana" pitchFamily="34" charset="0"/>
                <a:cs typeface="Verdana" pitchFamily="34" charset="0"/>
              </a:rPr>
            </a:br>
            <a:endParaRPr lang="ru-RU" sz="270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9698" name="Содержимое 9"/>
          <p:cNvSpPr>
            <a:spLocks noGrp="1"/>
          </p:cNvSpPr>
          <p:nvPr>
            <p:ph sz="half" idx="4294967295"/>
          </p:nvPr>
        </p:nvSpPr>
        <p:spPr bwMode="auto">
          <a:xfrm>
            <a:off x="3776663" y="1143000"/>
            <a:ext cx="5094287" cy="4000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buFontTx/>
              <a:buNone/>
            </a:pPr>
            <a:endParaRPr lang="ru-RU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разработана в соответствии с требованиями ФГОС НОО и направлена на формирование в ОУ целостного образовательного пространства, объединяющего урочную и внеурочную деятельность детей, обеспечивающего тесное взаимодействие с родителями обучающихся и другими социальными партнерами по вопросам обучения и воспитания детей в целях достижения планируемых результатов освоения основной образовательной программы начального общего образования. </a:t>
            </a:r>
          </a:p>
        </p:txBody>
      </p:sp>
      <p:pic>
        <p:nvPicPr>
          <p:cNvPr id="29699" name="Picture 4" descr="Комплексная программа внеурочной деятельности в начальной школе. Методическое пособие "/>
          <p:cNvPicPr>
            <a:picLocks noChangeAspect="1" noChangeArrowheads="1"/>
          </p:cNvPicPr>
          <p:nvPr/>
        </p:nvPicPr>
        <p:blipFill>
          <a:blip r:embed="rId2"/>
          <a:srcRect l="11549" r="11989"/>
          <a:stretch>
            <a:fillRect/>
          </a:stretch>
        </p:blipFill>
        <p:spPr bwMode="auto">
          <a:xfrm>
            <a:off x="457200" y="1565275"/>
            <a:ext cx="2316163" cy="3028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19063" y="225425"/>
            <a:ext cx="9263063" cy="998538"/>
          </a:xfrm>
        </p:spPr>
        <p:txBody>
          <a:bodyPr/>
          <a:lstStyle/>
          <a:p>
            <a:pPr algn="ctr" eaLnBrk="1" hangingPunct="1"/>
            <a:r>
              <a:rPr lang="ru-RU" sz="20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КОМПЛЕКСНАЯ ПРОГРАММА (ВОСПИТАНИЯ) ВО ВНЕУРОЧНОЙ ДЕЯТЕЛЬНОСТИ В НАЧАЛЬНОЙ ШКОЛЕ</a:t>
            </a:r>
          </a:p>
        </p:txBody>
      </p:sp>
      <p:sp>
        <p:nvSpPr>
          <p:cNvPr id="30722" name="Содержимое 3"/>
          <p:cNvSpPr>
            <a:spLocks noGrp="1"/>
          </p:cNvSpPr>
          <p:nvPr>
            <p:ph sz="half" idx="4294967295"/>
          </p:nvPr>
        </p:nvSpPr>
        <p:spPr bwMode="auto">
          <a:xfrm>
            <a:off x="2849563" y="1060450"/>
            <a:ext cx="6294437" cy="3887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направлена на решение следующих задач:</a:t>
            </a:r>
          </a:p>
          <a:p>
            <a:pPr algn="just" eaLnBrk="1" hangingPunct="1"/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адаптация учащихся к учебной деятельности;</a:t>
            </a:r>
          </a:p>
          <a:p>
            <a:pPr algn="just" eaLnBrk="1" hangingPunct="1"/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и развитие имеющихся у учащихся впечатлений об окружающей действительности;</a:t>
            </a:r>
          </a:p>
          <a:p>
            <a:pPr algn="just" eaLnBrk="1" hangingPunct="1"/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новых представлений и действий, обеспечивающих успешное взаимодействие учащихся в природе и обществе;</a:t>
            </a:r>
          </a:p>
          <a:p>
            <a:pPr algn="just" eaLnBrk="1" hangingPunct="1"/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позитивного отношения к окружающим людям и самому себе.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 – 4 года.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Адресат программы – обучающиеся 1 - 4 классов общеобразовательных учреждений.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внеурочных занятий за 4 учебных </a:t>
            </a:r>
          </a:p>
          <a:p>
            <a:pPr algn="just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1180 часов (8 часов в неделю).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Резерв времени – 170 часов за 4 учебных года (2 часа в неделю).</a:t>
            </a:r>
          </a:p>
          <a:p>
            <a:pPr eaLnBrk="1" hangingPunct="1">
              <a:buFont typeface="Arial" charset="0"/>
              <a:buNone/>
            </a:pPr>
            <a:endParaRPr lang="ru-RU" sz="1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4" descr="Комплексная программа внеурочной деятельности в начальной школе. Методическое пособие "/>
          <p:cNvPicPr>
            <a:picLocks noChangeAspect="1" noChangeArrowheads="1"/>
          </p:cNvPicPr>
          <p:nvPr/>
        </p:nvPicPr>
        <p:blipFill>
          <a:blip r:embed="rId2"/>
          <a:srcRect l="11549" r="11989"/>
          <a:stretch>
            <a:fillRect/>
          </a:stretch>
        </p:blipFill>
        <p:spPr bwMode="auto">
          <a:xfrm>
            <a:off x="228600" y="1223963"/>
            <a:ext cx="2316163" cy="3028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0"/>
            <a:ext cx="7483475" cy="806450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Программа носит интегрированный характер и включает все направления развития личности младшего школьника</a:t>
            </a:r>
            <a:endParaRPr lang="en-US" sz="1800" smtClean="0">
              <a:solidFill>
                <a:schemeClr val="bg1"/>
              </a:solidFill>
              <a:latin typeface="Georgia" pitchFamily="18" charset="0"/>
              <a:cs typeface="Verdana" pitchFamily="34" charset="0"/>
            </a:endParaRPr>
          </a:p>
        </p:txBody>
      </p:sp>
      <p:sp>
        <p:nvSpPr>
          <p:cNvPr id="31746" name="Line 5"/>
          <p:cNvSpPr>
            <a:spLocks noChangeShapeType="1"/>
          </p:cNvSpPr>
          <p:nvPr/>
        </p:nvSpPr>
        <p:spPr bwMode="gray">
          <a:xfrm>
            <a:off x="3276600" y="1978025"/>
            <a:ext cx="86360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Line 6"/>
          <p:cNvSpPr>
            <a:spLocks noChangeShapeType="1"/>
          </p:cNvSpPr>
          <p:nvPr/>
        </p:nvSpPr>
        <p:spPr bwMode="gray">
          <a:xfrm flipH="1">
            <a:off x="3336925" y="2498725"/>
            <a:ext cx="1008063" cy="16208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gray">
          <a:xfrm>
            <a:off x="4424363" y="2747963"/>
            <a:ext cx="863600" cy="10810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gray">
          <a:xfrm flipV="1">
            <a:off x="4932363" y="1708150"/>
            <a:ext cx="1511300" cy="5397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50" name="Group 11"/>
          <p:cNvGrpSpPr>
            <a:grpSpLocks/>
          </p:cNvGrpSpPr>
          <p:nvPr/>
        </p:nvGrpSpPr>
        <p:grpSpPr bwMode="auto">
          <a:xfrm>
            <a:off x="2268538" y="1382713"/>
            <a:ext cx="1146175" cy="1035050"/>
            <a:chOff x="2064" y="1008"/>
            <a:chExt cx="722" cy="869"/>
          </a:xfrm>
        </p:grpSpPr>
        <p:sp>
          <p:nvSpPr>
            <p:cNvPr id="3185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31857" name="Group 13"/>
            <p:cNvGrpSpPr>
              <a:grpSpLocks/>
            </p:cNvGrpSpPr>
            <p:nvPr/>
          </p:nvGrpSpPr>
          <p:grpSpPr bwMode="auto">
            <a:xfrm>
              <a:off x="2085" y="1029"/>
              <a:ext cx="680" cy="848"/>
              <a:chOff x="3974" y="1593"/>
              <a:chExt cx="931" cy="1163"/>
            </a:xfrm>
          </p:grpSpPr>
          <p:pic>
            <p:nvPicPr>
              <p:cNvPr id="31870" name="Picture 1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71" name="Oval 15"/>
              <p:cNvSpPr>
                <a:spLocks noChangeArrowheads="1"/>
              </p:cNvSpPr>
              <p:nvPr/>
            </p:nvSpPr>
            <p:spPr bwMode="gray">
              <a:xfrm>
                <a:off x="3974" y="1597"/>
                <a:ext cx="931" cy="939"/>
              </a:xfrm>
              <a:prstGeom prst="ellipse">
                <a:avLst/>
              </a:prstGeom>
              <a:solidFill>
                <a:srgbClr val="FFC000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pic>
            <p:nvPicPr>
              <p:cNvPr id="31872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3" y="1636"/>
                <a:ext cx="682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873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1874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1880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81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82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83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875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187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7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7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7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31858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1860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86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6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6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6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61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86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6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6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6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1859" name="Rectangle 39"/>
            <p:cNvSpPr>
              <a:spLocks noChangeArrowheads="1"/>
            </p:cNvSpPr>
            <p:nvPr/>
          </p:nvSpPr>
          <p:spPr bwMode="gray">
            <a:xfrm>
              <a:off x="2302" y="1272"/>
              <a:ext cx="258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>
                  <a:solidFill>
                    <a:srgbClr val="000000"/>
                  </a:solidFill>
                  <a:latin typeface="Georgia" pitchFamily="18" charset="0"/>
                </a:rPr>
                <a:t>2</a:t>
              </a:r>
              <a:endParaRPr lang="en-US" sz="2800" b="1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grpSp>
        <p:nvGrpSpPr>
          <p:cNvPr id="31751" name="Group 127"/>
          <p:cNvGrpSpPr>
            <a:grpSpLocks/>
          </p:cNvGrpSpPr>
          <p:nvPr/>
        </p:nvGrpSpPr>
        <p:grpSpPr bwMode="auto">
          <a:xfrm>
            <a:off x="6188075" y="1139825"/>
            <a:ext cx="1146175" cy="1038225"/>
            <a:chOff x="2064" y="1008"/>
            <a:chExt cx="722" cy="872"/>
          </a:xfrm>
        </p:grpSpPr>
        <p:sp>
          <p:nvSpPr>
            <p:cNvPr id="31828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31829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184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4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99CC00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pic>
            <p:nvPicPr>
              <p:cNvPr id="3184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84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184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185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5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5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5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84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184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4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5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5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31830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1832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83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3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4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4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3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83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3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3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3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1831" name="Rectangle 155"/>
            <p:cNvSpPr>
              <a:spLocks noChangeArrowheads="1"/>
            </p:cNvSpPr>
            <p:nvPr/>
          </p:nvSpPr>
          <p:spPr bwMode="gray">
            <a:xfrm>
              <a:off x="2301" y="1272"/>
              <a:ext cx="261" cy="4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>
                  <a:solidFill>
                    <a:srgbClr val="000000"/>
                  </a:solidFill>
                  <a:latin typeface="Georgia" pitchFamily="18" charset="0"/>
                </a:rPr>
                <a:t>4</a:t>
              </a:r>
              <a:endParaRPr lang="en-US" sz="2800" b="1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grpSp>
        <p:nvGrpSpPr>
          <p:cNvPr id="31752" name="Group 156"/>
          <p:cNvGrpSpPr>
            <a:grpSpLocks/>
          </p:cNvGrpSpPr>
          <p:nvPr/>
        </p:nvGrpSpPr>
        <p:grpSpPr bwMode="auto">
          <a:xfrm rot="4509467" flipH="1">
            <a:off x="3779044" y="907257"/>
            <a:ext cx="1797050" cy="2652712"/>
            <a:chOff x="1944" y="1111"/>
            <a:chExt cx="204" cy="196"/>
          </a:xfrm>
        </p:grpSpPr>
        <p:pic>
          <p:nvPicPr>
            <p:cNvPr id="31816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926" name="Oval 158"/>
            <p:cNvSpPr>
              <a:spLocks noChangeArrowheads="1"/>
            </p:cNvSpPr>
            <p:nvPr/>
          </p:nvSpPr>
          <p:spPr bwMode="gray">
            <a:xfrm flipH="1">
              <a:off x="1964" y="1124"/>
              <a:ext cx="171" cy="17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grpSp>
          <p:nvGrpSpPr>
            <p:cNvPr id="31818" name="Group 159"/>
            <p:cNvGrpSpPr>
              <a:grpSpLocks/>
            </p:cNvGrpSpPr>
            <p:nvPr/>
          </p:nvGrpSpPr>
          <p:grpSpPr bwMode="auto">
            <a:xfrm rot="1297425" flipV="1">
              <a:off x="1985" y="1129"/>
              <a:ext cx="147" cy="165"/>
              <a:chOff x="2432" y="1045"/>
              <a:chExt cx="861" cy="1102"/>
            </a:xfrm>
          </p:grpSpPr>
          <p:grpSp>
            <p:nvGrpSpPr>
              <p:cNvPr id="31820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824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25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26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27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21" name="Group 165"/>
              <p:cNvGrpSpPr>
                <a:grpSpLocks/>
              </p:cNvGrpSpPr>
              <p:nvPr/>
            </p:nvGrpSpPr>
            <p:grpSpPr bwMode="auto">
              <a:xfrm rot="1353540">
                <a:off x="2432" y="1045"/>
                <a:ext cx="861" cy="1102"/>
                <a:chOff x="1443" y="2540"/>
                <a:chExt cx="1299" cy="1655"/>
              </a:xfrm>
            </p:grpSpPr>
            <p:sp>
              <p:nvSpPr>
                <p:cNvPr id="31822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23" name="AutoShape 168"/>
                <p:cNvSpPr>
                  <a:spLocks noChangeArrowheads="1"/>
                </p:cNvSpPr>
                <p:nvPr/>
              </p:nvSpPr>
              <p:spPr bwMode="gray">
                <a:xfrm rot="6248880">
                  <a:off x="1265" y="2718"/>
                  <a:ext cx="1655" cy="1299"/>
                </a:xfrm>
                <a:prstGeom prst="moon">
                  <a:avLst>
                    <a:gd name="adj" fmla="val 86259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000000"/>
                    </a:solidFill>
                    <a:latin typeface="Georgia" pitchFamily="18" charset="0"/>
                  </a:endParaRPr>
                </a:p>
                <a:p>
                  <a:pPr algn="ctr"/>
                  <a:endParaRPr lang="ru-RU" b="1">
                    <a:solidFill>
                      <a:srgbClr val="000000"/>
                    </a:solidFill>
                    <a:latin typeface="Georgia" pitchFamily="18" charset="0"/>
                  </a:endParaRPr>
                </a:p>
                <a:p>
                  <a:pPr algn="ctr"/>
                  <a:r>
                    <a:rPr lang="ru-RU" b="1">
                      <a:solidFill>
                        <a:schemeClr val="bg1"/>
                      </a:solidFill>
                      <a:latin typeface="Georgia" pitchFamily="18" charset="0"/>
                    </a:rPr>
                    <a:t>Общеинтеллек-</a:t>
                  </a:r>
                </a:p>
                <a:p>
                  <a:pPr algn="ctr"/>
                  <a:r>
                    <a:rPr lang="ru-RU" b="1">
                      <a:solidFill>
                        <a:schemeClr val="bg1"/>
                      </a:solidFill>
                      <a:latin typeface="Georgia" pitchFamily="18" charset="0"/>
                    </a:rPr>
                    <a:t>туальное</a:t>
                  </a:r>
                  <a:endParaRPr lang="en-US" b="1">
                    <a:solidFill>
                      <a:schemeClr val="bg1"/>
                    </a:solidFill>
                    <a:latin typeface="Georgia" pitchFamily="18" charset="0"/>
                  </a:endParaRPr>
                </a:p>
                <a:p>
                  <a:pPr algn="ctr"/>
                  <a:endParaRPr lang="ru-RU" b="1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</p:grpSp>
        </p:grpSp>
        <p:sp>
          <p:nvSpPr>
            <p:cNvPr id="31819" name="Arc 170"/>
            <p:cNvSpPr>
              <a:spLocks/>
            </p:cNvSpPr>
            <p:nvPr/>
          </p:nvSpPr>
          <p:spPr bwMode="gray">
            <a:xfrm rot="6512920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3175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300038"/>
            <a:ext cx="1879600" cy="232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4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2747963"/>
            <a:ext cx="1830387" cy="2236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5" name="Picture 11" descr="духовно-нравственное направление_ОБЛОЖ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550" y="771525"/>
            <a:ext cx="1804988" cy="22336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6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1463" y="2784475"/>
            <a:ext cx="1797050" cy="22240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1757" name="Group 69"/>
          <p:cNvGrpSpPr>
            <a:grpSpLocks/>
          </p:cNvGrpSpPr>
          <p:nvPr/>
        </p:nvGrpSpPr>
        <p:grpSpPr bwMode="auto">
          <a:xfrm>
            <a:off x="2643188" y="3767138"/>
            <a:ext cx="1146175" cy="1038225"/>
            <a:chOff x="2064" y="1008"/>
            <a:chExt cx="722" cy="872"/>
          </a:xfrm>
        </p:grpSpPr>
        <p:sp>
          <p:nvSpPr>
            <p:cNvPr id="3178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3178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1802" name="Picture 72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03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CCC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pic>
            <p:nvPicPr>
              <p:cNvPr id="31804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805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1806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1812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13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14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15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807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1808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09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10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811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3179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1792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798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99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00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801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793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794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CCCC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95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96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97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1791" name="Rectangle 97"/>
            <p:cNvSpPr>
              <a:spLocks noChangeArrowheads="1"/>
            </p:cNvSpPr>
            <p:nvPr/>
          </p:nvSpPr>
          <p:spPr bwMode="gray">
            <a:xfrm>
              <a:off x="2313" y="1272"/>
              <a:ext cx="236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Georgia" pitchFamily="18" charset="0"/>
                </a:rPr>
                <a:t>3</a:t>
              </a:r>
              <a:endParaRPr lang="en-US" sz="2400" b="1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grpSp>
        <p:nvGrpSpPr>
          <p:cNvPr id="31758" name="Group 98"/>
          <p:cNvGrpSpPr>
            <a:grpSpLocks/>
          </p:cNvGrpSpPr>
          <p:nvPr/>
        </p:nvGrpSpPr>
        <p:grpSpPr bwMode="auto">
          <a:xfrm>
            <a:off x="4430713" y="3436938"/>
            <a:ext cx="1223962" cy="1081087"/>
            <a:chOff x="2064" y="1008"/>
            <a:chExt cx="722" cy="872"/>
          </a:xfrm>
        </p:grpSpPr>
        <p:sp>
          <p:nvSpPr>
            <p:cNvPr id="31760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31761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1774" name="Picture 101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75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220BCB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pic>
            <p:nvPicPr>
              <p:cNvPr id="31776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777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1778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178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78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78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78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779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1780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781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782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783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31762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1764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770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71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72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73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765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76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6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6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6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1763" name="Rectangle 126"/>
            <p:cNvSpPr>
              <a:spLocks noChangeArrowheads="1"/>
            </p:cNvSpPr>
            <p:nvPr/>
          </p:nvSpPr>
          <p:spPr bwMode="gray">
            <a:xfrm>
              <a:off x="2242" y="1272"/>
              <a:ext cx="379" cy="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000000"/>
                  </a:solidFill>
                  <a:latin typeface="Georgia" pitchFamily="18" charset="0"/>
                </a:rPr>
                <a:t>5</a:t>
              </a:r>
              <a:endParaRPr lang="en-US" sz="2800" b="1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pic>
        <p:nvPicPr>
          <p:cNvPr id="31759" name="Рисунок 4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70750" y="2768600"/>
            <a:ext cx="1827213" cy="22891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0988" y="427038"/>
            <a:ext cx="8702675" cy="796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Программа неразрывно связана с системой воспитательной работы образовательного учреждения и строится на следующих принципах:</a:t>
            </a:r>
            <a:r>
              <a:rPr lang="ru-RU" sz="2200" smtClean="0">
                <a:solidFill>
                  <a:srgbClr val="215968"/>
                </a:solidFill>
                <a:latin typeface="Verdana" pitchFamily="34" charset="0"/>
                <a:cs typeface="Verdana" pitchFamily="34" charset="0"/>
              </a:rPr>
              <a:t/>
            </a:r>
            <a:br>
              <a:rPr lang="ru-RU" sz="2200" smtClean="0">
                <a:solidFill>
                  <a:srgbClr val="215968"/>
                </a:solidFill>
                <a:latin typeface="Verdana" pitchFamily="34" charset="0"/>
                <a:cs typeface="Verdana" pitchFamily="34" charset="0"/>
              </a:rPr>
            </a:br>
            <a:endParaRPr lang="ru-RU" sz="2200" smtClean="0">
              <a:solidFill>
                <a:srgbClr val="215968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770" name="Содержимое 4"/>
          <p:cNvSpPr>
            <a:spLocks noGrp="1"/>
          </p:cNvSpPr>
          <p:nvPr>
            <p:ph sz="half" idx="4294967295"/>
          </p:nvPr>
        </p:nvSpPr>
        <p:spPr bwMode="auto">
          <a:xfrm>
            <a:off x="2519363" y="1654175"/>
            <a:ext cx="6624637" cy="2978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единство процессов воспитания и обучения в начальной школе;</a:t>
            </a:r>
          </a:p>
          <a:p>
            <a:pPr algn="just" eaLnBrk="1" hangingPunct="1"/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позитивный педацентризм организации и содержания внеурочной деятельности;</a:t>
            </a:r>
          </a:p>
          <a:p>
            <a:pPr algn="just" eaLnBrk="1" hangingPunct="1"/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субъект-субъектные отношения всех участников образовательного процесса;</a:t>
            </a:r>
          </a:p>
          <a:p>
            <a:pPr algn="just" eaLnBrk="1" hangingPunct="1"/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согласованное распределение полномочий всех субъектов образования во внеурочной деятельности.</a:t>
            </a:r>
          </a:p>
          <a:p>
            <a:pPr eaLnBrk="1" hangingPunct="1"/>
            <a:endParaRPr lang="ru-RU" smtClean="0"/>
          </a:p>
        </p:txBody>
      </p:sp>
      <p:pic>
        <p:nvPicPr>
          <p:cNvPr id="32771" name="Picture 4" descr="Комплексная программа внеурочной деятельности в начальной школе. Методическое пособие "/>
          <p:cNvPicPr>
            <a:picLocks noChangeAspect="1" noChangeArrowheads="1"/>
          </p:cNvPicPr>
          <p:nvPr/>
        </p:nvPicPr>
        <p:blipFill>
          <a:blip r:embed="rId2"/>
          <a:srcRect l="11549" r="11989"/>
          <a:stretch>
            <a:fillRect/>
          </a:stretch>
        </p:blipFill>
        <p:spPr bwMode="auto">
          <a:xfrm>
            <a:off x="203200" y="1565275"/>
            <a:ext cx="23161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81388" y="193675"/>
            <a:ext cx="5662612" cy="709613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0F273D"/>
                </a:solidFill>
                <a:latin typeface="Verdana" pitchFamily="34" charset="0"/>
                <a:cs typeface="Verdana" pitchFamily="34" charset="0"/>
              </a:rPr>
              <a:t>Циклограмма внеурочной деятельности в начальной школе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95886811"/>
              </p:ext>
            </p:extLst>
          </p:nvPr>
        </p:nvGraphicFramePr>
        <p:xfrm>
          <a:off x="215756" y="1252606"/>
          <a:ext cx="5547297" cy="3890894"/>
        </p:xfrm>
        <a:graphic>
          <a:graphicData uri="http://schemas.openxmlformats.org/drawingml/2006/table">
            <a:tbl>
              <a:tblPr/>
              <a:tblGrid>
                <a:gridCol w="1387584"/>
                <a:gridCol w="1386571"/>
                <a:gridCol w="1386571"/>
                <a:gridCol w="1386571"/>
              </a:tblGrid>
              <a:tr h="47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1 класс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 класс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3 класс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4 класс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Давайте знакомиться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Это – Я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и мир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– человек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</a:tr>
              <a:tr h="621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Моя семья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Друзья и близкие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и люди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– гражданин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  <a:tr h="9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Наша школа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Правила школьной жизни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Наши успехи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Я – ученик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</a:tr>
              <a:tr h="931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Люди вокруг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Мои разные роли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Мир профессий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23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Кем быть? Каким быть?</a:t>
                      </a:r>
                    </a:p>
                  </a:txBody>
                  <a:tcPr marL="43659" marR="436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21038" y="193675"/>
            <a:ext cx="6064250" cy="709613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0F273D"/>
                </a:solidFill>
                <a:latin typeface="Verdana" pitchFamily="34" charset="0"/>
                <a:cs typeface="Verdana" pitchFamily="34" charset="0"/>
              </a:rPr>
              <a:t>План (воспитания) во внеурочной деятельности по комплексной программе</a:t>
            </a:r>
            <a:endParaRPr lang="ru-RU" sz="2700" smtClean="0">
              <a:solidFill>
                <a:srgbClr val="0F273D"/>
              </a:solidFill>
              <a:latin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88285259"/>
              </p:ext>
            </p:extLst>
          </p:nvPr>
        </p:nvGraphicFramePr>
        <p:xfrm>
          <a:off x="41096" y="439011"/>
          <a:ext cx="4982966" cy="4673667"/>
        </p:xfrm>
        <a:graphic>
          <a:graphicData uri="http://schemas.openxmlformats.org/drawingml/2006/table">
            <a:tbl>
              <a:tblPr/>
              <a:tblGrid>
                <a:gridCol w="1353879"/>
                <a:gridCol w="1019950"/>
                <a:gridCol w="863368"/>
                <a:gridCol w="207623"/>
                <a:gridCol w="184267"/>
                <a:gridCol w="196377"/>
                <a:gridCol w="196378"/>
                <a:gridCol w="196377"/>
                <a:gridCol w="764747"/>
              </a:tblGrid>
              <a:tr h="926821">
                <a:tc rowSpan="2">
                  <a:txBody>
                    <a:bodyPr/>
                    <a:lstStyle/>
                    <a:p>
                      <a:pPr marL="88900" marR="0" lvl="0" indent="6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Направления внеурочной деятельности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Компоненты комплексной программы внеурочной деятельности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Формы внеурочной деятельности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Направления внеурочной деятельности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Количество часов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0" marR="0" lvl="4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37372" marR="37372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1. Духовно-нравственное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общеинтеллектуальное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Академия премудрости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клуб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0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  <a:tr h="741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2. Общекультурное и общеинтеллектуальное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Творческая мастерская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мастерская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0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</a:tr>
              <a:tr h="556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3. Социальное и обще-интеллектуальное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Проектирование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проект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0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  <a:tr h="741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4. Спортивно-оздоровительное и обще-интеллектуальное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Здравландия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студия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0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7"/>
                    </a:solidFill>
                  </a:tcPr>
                </a:tc>
              </a:tr>
              <a:tr h="741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Резерв времени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индивиду-альные консультации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 Neue"/>
                      </a:endParaRP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Helvetica Neue"/>
                        </a:rPr>
                        <a:t>2</a:t>
                      </a:r>
                    </a:p>
                  </a:txBody>
                  <a:tcPr marL="37372" marR="373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925" y="160338"/>
            <a:ext cx="8542338" cy="9302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Модель организации воспитания во внеурочной деятельности на основе комплексной программы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0" y="1220788"/>
            <a:ext cx="8158163" cy="3673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chemeClr val="bg1"/>
                </a:solidFill>
              </a:rPr>
              <a:t>Задача 1. Формирование базовых представлений и понятий на основе предметного содержания, событий и обстоятельств, ежеминутно возникающих в учебном процессе;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Задача 2. Формирование универсальных учебных действий на основе организации разных видов деятельности учащихся: познавательной, преобразовательной, художественной, свободного общения, индивидуального творчества.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Задача 3. Формирование личностных результатов на основе рефлексии формируемых мотивов, отношений и ценностей в ходе индивидуальных, групповых и фронтальных занятий.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>
          <a:xfrm>
            <a:off x="606425" y="427038"/>
            <a:ext cx="5857875" cy="796925"/>
          </a:xfrm>
        </p:spPr>
        <p:txBody>
          <a:bodyPr/>
          <a:lstStyle/>
          <a:p>
            <a:pPr eaLnBrk="1" hangingPunct="1"/>
            <a:endParaRPr lang="ru-RU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71763" y="0"/>
            <a:ext cx="6472237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57162" indent="-257162" algn="ctr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ОБРАЗОВАНИЯ И НАУКИ </a:t>
            </a:r>
          </a:p>
          <a:p>
            <a:pPr marL="257162" indent="-257162" algn="ctr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 ФЕДЕРАЦИИ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(Минобрнауки России)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57162" indent="-257162" algn="ctr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pPr marL="257162" indent="-257162" algn="ctr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утверждении и введении в действие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федерального государственного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образовательного стандарта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начального общего образования </a:t>
            </a:r>
          </a:p>
          <a:p>
            <a:pPr marL="257162" indent="-257162" algn="ctr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от  6   октября 2009 г.   № 373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57162" indent="-257162" algn="ctr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Зарегистрирован Минюстом России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22.12.2009,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 № 177856 </a:t>
            </a:r>
          </a:p>
          <a:p>
            <a:pPr marL="257162" indent="-257162" algn="just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Утвердить прилагаемый федеральный государственный образовательный стандарт начального общего образования.</a:t>
            </a:r>
          </a:p>
          <a:p>
            <a:pPr marL="257162" indent="-257162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Ввести в действие с 1 января 2010 года федеральный     государственный образовательный стандарт начального общего образования, утвержденный настоящим приказом.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62" indent="-257162" algn="r" defTabSz="342884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Министр А.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Фурсенко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57162" indent="-257162" defTabSz="342884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1" descr="C:\Documents and Settings\IAntonova\Рабочий стол\Обложки Стандарты\federal_gos_obraz_stand.jpg"/>
          <p:cNvPicPr>
            <a:picLocks noChangeAspect="1" noChangeArrowheads="1"/>
          </p:cNvPicPr>
          <p:nvPr/>
        </p:nvPicPr>
        <p:blipFill>
          <a:blip r:embed="rId2">
            <a:lum bright="2000" contrast="4000"/>
          </a:blip>
          <a:srcRect/>
          <a:stretch>
            <a:fillRect/>
          </a:stretch>
        </p:blipFill>
        <p:spPr bwMode="auto">
          <a:xfrm>
            <a:off x="107950" y="123825"/>
            <a:ext cx="2535238" cy="3028950"/>
          </a:xfrm>
          <a:prstGeom prst="rect">
            <a:avLst/>
          </a:prstGeom>
          <a:noFill/>
          <a:ln w="9525">
            <a:solidFill>
              <a:schemeClr val="tx1">
                <a:alpha val="96077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6550" y="427038"/>
            <a:ext cx="8189913" cy="796925"/>
          </a:xfrm>
        </p:spPr>
        <p:txBody>
          <a:bodyPr/>
          <a:lstStyle/>
          <a:p>
            <a:pPr eaLnBrk="1" hangingPunct="1"/>
            <a:r>
              <a:rPr lang="ru-RU" smtClean="0">
                <a:latin typeface="Verdana" pitchFamily="34" charset="0"/>
                <a:cs typeface="Verdana" pitchFamily="34" charset="0"/>
              </a:rPr>
              <a:t>Апробация и внедрение комплексной программы организации внеурочной деятельности в Московской области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3825875" y="1223963"/>
            <a:ext cx="49895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бюджетное общеобразовательное учреждение "Многопрофильная лингвистическая гимназия №33" г.о. Мытищи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общеобразовательное учреждение гимназия №16 «Интерес», г.о. Люберцы 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общеобразовательное учреждение «Лицей» г. Дедовск Истринского м.р.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общеобразовательное учреждение Средняя общеобразовательная школа № 75 г. о. Черноголовка  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Муниципальное бюджетное общеобразовательное учреждение «Средняя общеобразовательная школа №9» г.о. Ступино</a:t>
            </a: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…</a:t>
            </a: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68700" y="152400"/>
            <a:ext cx="5711825" cy="31686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Желаем всем успехов в организации внеурочной деятельности!</a:t>
            </a:r>
            <a:endParaRPr lang="en-US" sz="3600" smtClean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25425" y="203200"/>
            <a:ext cx="8678863" cy="12541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bg1"/>
                </a:solidFill>
                <a:latin typeface="NotoSerif"/>
                <a:cs typeface="Verdana" pitchFamily="34" charset="0"/>
              </a:rPr>
              <a:t>Федеральный закон от 31 июля 2020 г. N 304-ФЗ  «О внесении изменений в Федеральный закон "Об образовании в Российской Федерации" по вопросам воспитания обучающихся»</a:t>
            </a:r>
            <a:br>
              <a:rPr lang="ru-RU" sz="2000" b="1" smtClean="0">
                <a:solidFill>
                  <a:schemeClr val="bg1"/>
                </a:solidFill>
                <a:latin typeface="NotoSerif"/>
                <a:cs typeface="Verdana" pitchFamily="34" charset="0"/>
              </a:rPr>
            </a:br>
            <a:endParaRPr lang="ru-RU" sz="200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25425" y="1246188"/>
            <a:ext cx="88138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NotoSans"/>
              </a:rPr>
              <a:t>Статья 2</a:t>
            </a:r>
            <a:endParaRPr lang="ru-RU">
              <a:solidFill>
                <a:schemeClr val="bg1"/>
              </a:solidFill>
              <a:latin typeface="NotoSans"/>
            </a:endParaRPr>
          </a:p>
          <a:p>
            <a:r>
              <a:rPr lang="ru-RU">
                <a:solidFill>
                  <a:schemeClr val="bg1"/>
                </a:solidFill>
                <a:latin typeface="NotoSans"/>
              </a:rPr>
              <a:t>1. Настоящий Федеральный закон вступает в силу с 1 сентября 2020 года.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NotoSans"/>
              </a:rPr>
              <a:t>2. Образовательные программы подлежат приведению в соответствие с положениями Федерального закона от 29 декабря 2012 года N 273-ФЗ "Об образовании в Российской Федерации" (в редакции настоящего Федерального закона) не позднее 1 сентября 2021 года.</a:t>
            </a:r>
          </a:p>
          <a:p>
            <a:r>
              <a:rPr lang="ru-RU">
                <a:solidFill>
                  <a:schemeClr val="bg1"/>
                </a:solidFill>
                <a:latin typeface="NotoSans"/>
              </a:rPr>
              <a:t>3. Организации, осуществляющие образовательную деятельность, обязаны проинформировать обучающихся и (или) их родителей (законных представителей) об изменениях, внесенных в такие программы в соответствии с Федеральным законом от 29 декабря 2012 года N 273-ФЗ "Об образовании в Российской Федерации" (в редакции настоящего Федерального закона).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80988" y="427038"/>
            <a:ext cx="8582025" cy="47847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bg1"/>
                </a:solidFill>
                <a:latin typeface="NotoSerif"/>
                <a:cs typeface="Verdana" pitchFamily="34" charset="0"/>
              </a:rPr>
              <a:t>Федеральный закон от 31 июля 2020 г. N 304-ФЗ  «О внесении изменений в Федеральный закон "Об образовании в Российской Федерации" по вопросам воспитания обучающихся»</a:t>
            </a:r>
            <a:br>
              <a:rPr lang="ru-RU" sz="2000" b="1" smtClean="0">
                <a:solidFill>
                  <a:schemeClr val="bg1"/>
                </a:solidFill>
                <a:latin typeface="NotoSerif"/>
                <a:cs typeface="Verdana" pitchFamily="34" charset="0"/>
              </a:rPr>
            </a:b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1) в статье 2:</a:t>
            </a:r>
            <a:b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</a:b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а) пункт 2 изложить в следующей редакции:</a:t>
            </a:r>
            <a:b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</a:b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"2) </a:t>
            </a:r>
            <a:r>
              <a:rPr lang="ru-RU" sz="2000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воспитание - деятельность</a:t>
            </a: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, направленная на развитие личности, создание условий для </a:t>
            </a:r>
            <a:r>
              <a:rPr lang="ru-RU" sz="2000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самоопределения и социализации </a:t>
            </a: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обучающихся на основе социокультурных, </a:t>
            </a:r>
            <a:r>
              <a:rPr lang="ru-RU" sz="2000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духовно-нравственных ценностей </a:t>
            </a: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и принятых в российском обществе </a:t>
            </a:r>
            <a:r>
              <a:rPr lang="ru-RU" sz="2000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правил и норм поведения </a:t>
            </a: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в интересах человека, семьи, общества и государства, формирование у обучающихся чувства </a:t>
            </a:r>
            <a:r>
              <a:rPr lang="ru-RU" sz="2000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патриотизма, гражданственности</a:t>
            </a: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, уважения к памяти защитников Отечества и подвигам Героев Отечества, закону и правопорядку, человеку труда и старшему поколению, взаимного уважения, </a:t>
            </a:r>
            <a:r>
              <a:rPr lang="ru-RU" sz="2000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бережного отношения к культурному наследию и традициям</a:t>
            </a:r>
            <a:r>
              <a:rPr lang="ru-RU" sz="2000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 многонационального народа Российской Федерации, </a:t>
            </a:r>
            <a:r>
              <a:rPr lang="ru-RU" sz="2000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>природе и окружающей среде"</a:t>
            </a:r>
            <a:r>
              <a:rPr lang="ru-RU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  <a:t/>
            </a:r>
            <a:br>
              <a:rPr lang="ru-RU" u="sng" smtClean="0">
                <a:solidFill>
                  <a:schemeClr val="bg1"/>
                </a:solidFill>
                <a:latin typeface="NotoSans"/>
                <a:cs typeface="Verdana" pitchFamily="34" charset="0"/>
              </a:rPr>
            </a:br>
            <a:r>
              <a:rPr lang="ru-RU" b="1" u="sng" smtClean="0">
                <a:solidFill>
                  <a:schemeClr val="bg1"/>
                </a:solidFill>
                <a:latin typeface="NotoSerif"/>
                <a:cs typeface="Verdana" pitchFamily="34" charset="0"/>
              </a:rPr>
              <a:t/>
            </a:r>
            <a:br>
              <a:rPr lang="ru-RU" b="1" u="sng" smtClean="0">
                <a:solidFill>
                  <a:schemeClr val="bg1"/>
                </a:solidFill>
                <a:latin typeface="NotoSerif"/>
                <a:cs typeface="Verdana" pitchFamily="34" charset="0"/>
              </a:rPr>
            </a:br>
            <a:endParaRPr lang="ru-RU" u="sng" smtClean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06425" y="427038"/>
            <a:ext cx="8207375" cy="13811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NotoSerif"/>
                <a:cs typeface="Verdana" pitchFamily="34" charset="0"/>
              </a:rPr>
              <a:t>Федеральный закон от 31 июля 2020 г. N 304-ФЗ  «О внесении изменений в Федеральный закон "Об образовании в Российской Федерации" по вопросам воспитания обучающихся»</a:t>
            </a:r>
            <a:br>
              <a:rPr lang="ru-RU" b="1" smtClean="0">
                <a:solidFill>
                  <a:schemeClr val="bg1"/>
                </a:solidFill>
                <a:latin typeface="NotoSerif"/>
                <a:cs typeface="Verdana" pitchFamily="34" charset="0"/>
              </a:rPr>
            </a:br>
            <a:endParaRPr lang="ru-RU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54000" y="1751013"/>
            <a:ext cx="83978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NotoSans"/>
              </a:rPr>
              <a:t>б) пункт 9 изложить в следующей редакции: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NotoSans"/>
              </a:rPr>
              <a:t>"9) образовательная программа 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</a:t>
            </a:r>
            <a:r>
              <a:rPr lang="ru-RU" sz="2000" u="sng">
                <a:solidFill>
                  <a:schemeClr val="bg1"/>
                </a:solidFill>
                <a:latin typeface="NotoSans"/>
              </a:rPr>
              <a:t>рабочей программы воспитания, календарного плана воспитательной работы,</a:t>
            </a:r>
            <a:r>
              <a:rPr lang="ru-RU" sz="2000">
                <a:solidFill>
                  <a:schemeClr val="bg1"/>
                </a:solidFill>
                <a:latin typeface="NotoSans"/>
              </a:rPr>
              <a:t> форм аттестации;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50813" y="146050"/>
            <a:ext cx="8550275" cy="13382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bg1"/>
                </a:solidFill>
                <a:latin typeface="NotoSerif"/>
                <a:cs typeface="Verdana" pitchFamily="34" charset="0"/>
              </a:rPr>
              <a:t>Федеральный закон от 31 июля 2020 г. N 304-ФЗ  «О внесении изменений в Федеральный закон "Об образовании в Российской Федерации" по вопросам воспитания обучающихся»</a:t>
            </a:r>
            <a:br>
              <a:rPr lang="ru-RU" sz="2000" b="1" smtClean="0">
                <a:solidFill>
                  <a:schemeClr val="bg1"/>
                </a:solidFill>
                <a:latin typeface="NotoSerif"/>
                <a:cs typeface="Verdana" pitchFamily="34" charset="0"/>
              </a:rPr>
            </a:br>
            <a:endParaRPr lang="ru-RU" sz="2000" smtClean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63525" y="1385888"/>
            <a:ext cx="86169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bg1"/>
                </a:solidFill>
                <a:latin typeface="NotoSans"/>
              </a:rPr>
              <a:t>в) пункт 10 изложить в следующей редакции: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NotoSans"/>
              </a:rPr>
              <a:t>"10) примерная основная образовательная программа -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компонентов, а также в предусмотренных настоящим Федеральным законом случаях </a:t>
            </a:r>
            <a:r>
              <a:rPr lang="ru-RU" u="sng">
                <a:solidFill>
                  <a:schemeClr val="bg1"/>
                </a:solidFill>
                <a:latin typeface="NotoSans"/>
              </a:rPr>
              <a:t>примерная рабочая программа воспитания, примерный календарный план воспитательной работы),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</a:t>
            </a:r>
            <a:r>
              <a:rPr lang="ru-RU">
                <a:solidFill>
                  <a:schemeClr val="bg1"/>
                </a:solidFill>
                <a:latin typeface="NotoSans"/>
              </a:rPr>
              <a:t>включая примерные расчеты нормативных затрат оказания государственных услуг по реализации образовательной программы;";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"/>
          <p:cNvGrpSpPr>
            <a:grpSpLocks/>
          </p:cNvGrpSpPr>
          <p:nvPr/>
        </p:nvGrpSpPr>
        <p:grpSpPr bwMode="auto">
          <a:xfrm>
            <a:off x="539750" y="1762125"/>
            <a:ext cx="8064500" cy="557213"/>
            <a:chOff x="720" y="1392"/>
            <a:chExt cx="4058" cy="480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grpSp>
          <p:nvGrpSpPr>
            <p:cNvPr id="235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318" name="AutoShape 6"/>
              <p:cNvSpPr>
                <a:spLocks noChangeArrowheads="1"/>
              </p:cNvSpPr>
              <p:nvPr/>
            </p:nvSpPr>
            <p:spPr bwMode="gray">
              <a:xfrm>
                <a:off x="745" y="1741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3319" name="AutoShape 7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23554" name="Group 8"/>
          <p:cNvGrpSpPr>
            <a:grpSpLocks/>
          </p:cNvGrpSpPr>
          <p:nvPr/>
        </p:nvGrpSpPr>
        <p:grpSpPr bwMode="auto">
          <a:xfrm>
            <a:off x="517525" y="2393950"/>
            <a:ext cx="8086725" cy="517525"/>
            <a:chOff x="720" y="1392"/>
            <a:chExt cx="4058" cy="480"/>
          </a:xfrm>
        </p:grpSpPr>
        <p:sp>
          <p:nvSpPr>
            <p:cNvPr id="13321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grpSp>
          <p:nvGrpSpPr>
            <p:cNvPr id="23569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323" name="AutoShape 11"/>
              <p:cNvSpPr>
                <a:spLocks noChangeArrowheads="1"/>
              </p:cNvSpPr>
              <p:nvPr/>
            </p:nvSpPr>
            <p:spPr bwMode="gray">
              <a:xfrm>
                <a:off x="745" y="1737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3324" name="AutoShape 12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23555" name="Group 13"/>
          <p:cNvGrpSpPr>
            <a:grpSpLocks/>
          </p:cNvGrpSpPr>
          <p:nvPr/>
        </p:nvGrpSpPr>
        <p:grpSpPr bwMode="auto">
          <a:xfrm>
            <a:off x="517525" y="2979738"/>
            <a:ext cx="8086725" cy="517525"/>
            <a:chOff x="720" y="1392"/>
            <a:chExt cx="4058" cy="480"/>
          </a:xfrm>
        </p:grpSpPr>
        <p:sp>
          <p:nvSpPr>
            <p:cNvPr id="13326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ea typeface="+mj-ea"/>
                <a:cs typeface="+mj-cs"/>
              </a:endParaRPr>
            </a:p>
          </p:txBody>
        </p:sp>
        <p:grpSp>
          <p:nvGrpSpPr>
            <p:cNvPr id="23565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>
                <a:off x="745" y="1737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ea typeface="+mj-ea"/>
                  <a:cs typeface="+mj-cs"/>
                </a:endParaRPr>
              </a:p>
            </p:txBody>
          </p:sp>
        </p:grpSp>
      </p:grpSp>
      <p:sp>
        <p:nvSpPr>
          <p:cNvPr id="23556" name="Rectangle 18"/>
          <p:cNvSpPr>
            <a:spLocks noGrp="1" noChangeArrowheads="1"/>
          </p:cNvSpPr>
          <p:nvPr>
            <p:ph type="title"/>
          </p:nvPr>
        </p:nvSpPr>
        <p:spPr>
          <a:xfrm>
            <a:off x="606425" y="427038"/>
            <a:ext cx="5857875" cy="7969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Georgia" pitchFamily="18" charset="0"/>
                <a:cs typeface="Verdana" pitchFamily="34" charset="0"/>
              </a:rPr>
              <a:t>Планируемые результаты освоения ООП НОО</a:t>
            </a:r>
            <a:endParaRPr lang="en-US" sz="3200" smtClean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557" name="Text Box 19"/>
          <p:cNvSpPr txBox="1">
            <a:spLocks noChangeArrowheads="1"/>
          </p:cNvSpPr>
          <p:nvPr/>
        </p:nvSpPr>
        <p:spPr bwMode="white">
          <a:xfrm>
            <a:off x="1116013" y="1762125"/>
            <a:ext cx="5688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FFFF"/>
                </a:solidFill>
                <a:latin typeface="Georgia" pitchFamily="18" charset="0"/>
              </a:rPr>
              <a:t>Предметные результаты</a:t>
            </a:r>
            <a:endParaRPr lang="en-US" sz="3200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3558" name="Text Box 20"/>
          <p:cNvSpPr txBox="1">
            <a:spLocks noChangeArrowheads="1"/>
          </p:cNvSpPr>
          <p:nvPr/>
        </p:nvSpPr>
        <p:spPr bwMode="white">
          <a:xfrm>
            <a:off x="1042988" y="2409825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FF"/>
                </a:solidFill>
                <a:latin typeface="Georgia" pitchFamily="18" charset="0"/>
              </a:rPr>
              <a:t>Метапредметные результаты - УУД </a:t>
            </a:r>
            <a:endParaRPr lang="en-US" sz="2800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3559" name="Text Box 21"/>
          <p:cNvSpPr txBox="1">
            <a:spLocks noChangeArrowheads="1"/>
          </p:cNvSpPr>
          <p:nvPr/>
        </p:nvSpPr>
        <p:spPr bwMode="white">
          <a:xfrm>
            <a:off x="1116013" y="2951163"/>
            <a:ext cx="5688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FF"/>
                </a:solidFill>
                <a:latin typeface="Georgia" pitchFamily="18" charset="0"/>
              </a:rPr>
              <a:t>Личностные результаты</a:t>
            </a:r>
            <a:endParaRPr lang="en-US" sz="3200" b="1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23560" name="Picture 2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4825" y="1844675"/>
            <a:ext cx="576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5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68313" y="2409825"/>
            <a:ext cx="576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4825" y="3028950"/>
            <a:ext cx="576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8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auto">
          <a:xfrm>
            <a:off x="6732588" y="3090863"/>
            <a:ext cx="18716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0"/>
            <a:ext cx="8286750" cy="974725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chemeClr val="bg1"/>
                </a:solidFill>
                <a:latin typeface="Georgia" pitchFamily="18" charset="0"/>
                <a:cs typeface="Verdana" pitchFamily="34" charset="0"/>
              </a:rPr>
              <a:t>Планируемые результаты освоения ООП НОО</a:t>
            </a:r>
            <a:endParaRPr lang="en-US" sz="2900" smtClean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ltGray">
          <a:xfrm>
            <a:off x="7524750" y="3543300"/>
            <a:ext cx="1368425" cy="9477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ltGray">
          <a:xfrm>
            <a:off x="4859338" y="3868738"/>
            <a:ext cx="1296987" cy="622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grpSp>
        <p:nvGrpSpPr>
          <p:cNvPr id="24580" name="Group 8"/>
          <p:cNvGrpSpPr>
            <a:grpSpLocks/>
          </p:cNvGrpSpPr>
          <p:nvPr/>
        </p:nvGrpSpPr>
        <p:grpSpPr bwMode="auto">
          <a:xfrm>
            <a:off x="395288" y="2517775"/>
            <a:ext cx="4105275" cy="936625"/>
            <a:chOff x="3964" y="2071"/>
            <a:chExt cx="1484" cy="330"/>
          </a:xfrm>
        </p:grpSpPr>
        <p:sp>
          <p:nvSpPr>
            <p:cNvPr id="24596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597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4581" name="Group 11"/>
          <p:cNvGrpSpPr>
            <a:grpSpLocks/>
          </p:cNvGrpSpPr>
          <p:nvPr/>
        </p:nvGrpSpPr>
        <p:grpSpPr bwMode="auto">
          <a:xfrm>
            <a:off x="4787900" y="2511425"/>
            <a:ext cx="3887788" cy="942975"/>
            <a:chOff x="3964" y="2071"/>
            <a:chExt cx="1484" cy="330"/>
          </a:xfrm>
        </p:grpSpPr>
        <p:sp>
          <p:nvSpPr>
            <p:cNvPr id="24594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595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4582" name="AutoShape 18"/>
          <p:cNvSpPr>
            <a:spLocks noChangeArrowheads="1"/>
          </p:cNvSpPr>
          <p:nvPr/>
        </p:nvSpPr>
        <p:spPr bwMode="gray">
          <a:xfrm>
            <a:off x="2411413" y="974725"/>
            <a:ext cx="4321175" cy="15430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ltGray">
          <a:xfrm>
            <a:off x="3059113" y="3868738"/>
            <a:ext cx="1441450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black">
          <a:xfrm>
            <a:off x="4932363" y="2574925"/>
            <a:ext cx="345598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F8F8F8"/>
                </a:solidFill>
                <a:latin typeface="Georgia" pitchFamily="18" charset="0"/>
                <a:ea typeface="+mj-ea"/>
                <a:cs typeface="+mj-cs"/>
              </a:rPr>
              <a:t>Во внеурочной деятельности</a:t>
            </a:r>
            <a:endParaRPr lang="en-US" sz="2400" b="1" kern="0" dirty="0">
              <a:solidFill>
                <a:srgbClr val="F8F8F8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black">
          <a:xfrm>
            <a:off x="323850" y="2574925"/>
            <a:ext cx="417671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В урочной деятельности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black">
          <a:xfrm>
            <a:off x="3132138" y="3922713"/>
            <a:ext cx="1295400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Личностные результаты</a:t>
            </a:r>
            <a:endParaRPr lang="en-US" sz="12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black">
          <a:xfrm>
            <a:off x="4859338" y="3922713"/>
            <a:ext cx="129698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Предметные результаты</a:t>
            </a:r>
            <a:endParaRPr lang="en-US" sz="12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black">
          <a:xfrm>
            <a:off x="7596188" y="3868738"/>
            <a:ext cx="12969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Личностные результаты</a:t>
            </a:r>
            <a:endParaRPr lang="en-US" sz="12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black">
          <a:xfrm>
            <a:off x="2555875" y="974725"/>
            <a:ext cx="4103688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Достижение планируемых результатов</a:t>
            </a:r>
            <a:endParaRPr lang="en-US" sz="2800" b="1" kern="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ltGray">
          <a:xfrm>
            <a:off x="179388" y="3543300"/>
            <a:ext cx="1439862" cy="947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black">
          <a:xfrm>
            <a:off x="179388" y="3868738"/>
            <a:ext cx="143986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Предметные результаты</a:t>
            </a:r>
            <a:endParaRPr lang="en-US" sz="12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ltGray">
          <a:xfrm>
            <a:off x="1692275" y="3706813"/>
            <a:ext cx="1295400" cy="809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УУД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ltGray">
          <a:xfrm>
            <a:off x="6227763" y="3706813"/>
            <a:ext cx="1223962" cy="784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УУД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gray">
          <a:xfrm rot="3046289" flipH="1">
            <a:off x="5076031" y="410369"/>
            <a:ext cx="1484313" cy="315912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11267" name="Freeform 3"/>
          <p:cNvSpPr>
            <a:spLocks/>
          </p:cNvSpPr>
          <p:nvPr/>
        </p:nvSpPr>
        <p:spPr bwMode="gray">
          <a:xfrm rot="3666047" flipH="1">
            <a:off x="2535237" y="2073276"/>
            <a:ext cx="1463675" cy="3117850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gray">
          <a:xfrm rot="-46326947">
            <a:off x="5076032" y="2072481"/>
            <a:ext cx="1484312" cy="315912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11269" name="Freeform 5"/>
          <p:cNvSpPr>
            <a:spLocks/>
          </p:cNvSpPr>
          <p:nvPr/>
        </p:nvSpPr>
        <p:spPr bwMode="gray">
          <a:xfrm rot="18076134">
            <a:off x="2594769" y="384969"/>
            <a:ext cx="1482725" cy="3290887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title"/>
          </p:nvPr>
        </p:nvSpPr>
        <p:spPr>
          <a:xfrm>
            <a:off x="606425" y="427038"/>
            <a:ext cx="8026400" cy="7969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Georgia" pitchFamily="18" charset="0"/>
                <a:cs typeface="Verdana" pitchFamily="34" charset="0"/>
              </a:rPr>
              <a:t>Предметом оценивания</a:t>
            </a:r>
            <a:br>
              <a:rPr lang="ru-RU" sz="3200" smtClean="0">
                <a:latin typeface="Georgia" pitchFamily="18" charset="0"/>
                <a:cs typeface="Verdana" pitchFamily="34" charset="0"/>
              </a:rPr>
            </a:br>
            <a:r>
              <a:rPr lang="ru-RU" sz="3200" smtClean="0">
                <a:latin typeface="Georgia" pitchFamily="18" charset="0"/>
                <a:cs typeface="Verdana" pitchFamily="34" charset="0"/>
              </a:rPr>
              <a:t>в воспитании являются:</a:t>
            </a:r>
            <a:r>
              <a:rPr lang="ru-RU" sz="3600" smtClean="0">
                <a:latin typeface="Georgia" pitchFamily="18" charset="0"/>
                <a:cs typeface="Verdana" pitchFamily="34" charset="0"/>
              </a:rPr>
              <a:t/>
            </a:r>
            <a:br>
              <a:rPr lang="ru-RU" sz="3600" smtClean="0">
                <a:latin typeface="Georgia" pitchFamily="18" charset="0"/>
                <a:cs typeface="Verdana" pitchFamily="34" charset="0"/>
              </a:rPr>
            </a:br>
            <a:endParaRPr lang="en-US" sz="3600" smtClean="0">
              <a:latin typeface="Georgia" pitchFamily="18" charset="0"/>
              <a:cs typeface="Verdana" pitchFamily="34" charset="0"/>
            </a:endParaRP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gray">
          <a:xfrm>
            <a:off x="4643438" y="1701800"/>
            <a:ext cx="223202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ценностные отношения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gray">
          <a:xfrm>
            <a:off x="2195513" y="3113088"/>
            <a:ext cx="2232025" cy="110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200">
                <a:solidFill>
                  <a:schemeClr val="bg1"/>
                </a:solidFill>
                <a:latin typeface="Calibri" pitchFamily="34" charset="0"/>
              </a:rPr>
              <a:t>универсальные учебные действия</a:t>
            </a:r>
            <a:endParaRPr 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gray">
          <a:xfrm>
            <a:off x="4716463" y="3165475"/>
            <a:ext cx="2159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позитивный опыт разновидовой деятельности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60900" y="24145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5610" name="Text Box 16"/>
          <p:cNvSpPr txBox="1">
            <a:spLocks noChangeArrowheads="1"/>
          </p:cNvSpPr>
          <p:nvPr/>
        </p:nvSpPr>
        <p:spPr bwMode="gray">
          <a:xfrm>
            <a:off x="2332038" y="1716088"/>
            <a:ext cx="1792287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знания</a:t>
            </a:r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11" name="Picture 17" descr="4"/>
          <p:cNvPicPr>
            <a:picLocks noChangeAspect="1" noChangeArrowheads="1"/>
          </p:cNvPicPr>
          <p:nvPr/>
        </p:nvPicPr>
        <p:blipFill>
          <a:blip r:embed="rId2"/>
          <a:srcRect b="1299"/>
          <a:stretch>
            <a:fillRect/>
          </a:stretch>
        </p:blipFill>
        <p:spPr bwMode="auto">
          <a:xfrm>
            <a:off x="7218363" y="517525"/>
            <a:ext cx="19256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4523</TotalTime>
  <Words>1188</Words>
  <Application>Microsoft Office PowerPoint</Application>
  <PresentationFormat>Экран (16:9)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Georgia</vt:lpstr>
      <vt:lpstr>Gill Sans MT</vt:lpstr>
      <vt:lpstr>Helvetica Neue</vt:lpstr>
      <vt:lpstr>NotoSans</vt:lpstr>
      <vt:lpstr>NotoSerif</vt:lpstr>
      <vt:lpstr>roboto</vt:lpstr>
      <vt:lpstr>Times New Roman</vt:lpstr>
      <vt:lpstr>Verdana</vt:lpstr>
      <vt:lpstr>Wingdings</vt:lpstr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Презентация PowerPoint</vt:lpstr>
      <vt:lpstr>Презентация PowerPoint</vt:lpstr>
      <vt:lpstr>Федеральный закон от 31 июля 2020 г. N 304-ФЗ  «О внесении изменений в Федеральный закон "Об образовании в Российской Федерации" по вопросам воспитания обучающихся» </vt:lpstr>
      <vt:lpstr>Федеральный закон от 31 июля 2020 г. N 304-ФЗ  «О внесении изменений в Федеральный закон "Об образовании в Российской Федерации" по вопросам воспитания обучающихся» 1) в статье 2: а) пункт 2 изложить в следующей редакции: "2) воспитание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среде"  </vt:lpstr>
      <vt:lpstr>Федеральный закон от 31 июля 2020 г. N 304-ФЗ  «О внесении изменений в Федеральный закон "Об образовании в Российской Федерации" по вопросам воспитания обучающихся» </vt:lpstr>
      <vt:lpstr>Федеральный закон от 31 июля 2020 г. N 304-ФЗ  «О внесении изменений в Федеральный закон "Об образовании в Российской Федерации" по вопросам воспитания обучающихся» </vt:lpstr>
      <vt:lpstr>Планируемые результаты освоения ООП НОО</vt:lpstr>
      <vt:lpstr>Планируемые результаты освоения ООП НОО</vt:lpstr>
      <vt:lpstr>Предметом оценивания в воспитании являются: </vt:lpstr>
      <vt:lpstr>Формы организации воспитания во внеурочной деятельности </vt:lpstr>
      <vt:lpstr>Серия «Учение с увлечением» издательства «Планета»</vt:lpstr>
      <vt:lpstr>Авторский коллектив серии «Учение с увлечением» издательства «Планета»</vt:lpstr>
      <vt:lpstr> КОМПЛЕКСНАЯ ПРОГРАММА (ВОСПИТАНИЯ) ВО ВНЕУРОЧНОЙ ДЕЯТЕЛЬНОСТИ 1 – 4 класс </vt:lpstr>
      <vt:lpstr>КОМПЛЕКСНАЯ ПРОГРАММА (ВОСПИТАНИЯ) ВО ВНЕУРОЧНОЙ ДЕЯТЕЛЬНОСТИ В НАЧАЛЬНОЙ ШКОЛЕ</vt:lpstr>
      <vt:lpstr>Программа носит интегрированный характер и включает все направления развития личности младшего школьника</vt:lpstr>
      <vt:lpstr>Программа неразрывно связана с системой воспитательной работы образовательного учреждения и строится на следующих принципах: </vt:lpstr>
      <vt:lpstr>Циклограмма внеурочной деятельности в начальной школе</vt:lpstr>
      <vt:lpstr>План (воспитания) во внеурочной деятельности по комплексной программе</vt:lpstr>
      <vt:lpstr>Модель организации воспитания во внеурочной деятельности на основе комплексной программы</vt:lpstr>
      <vt:lpstr>Апробация и внедрение комплексной программы организации внеурочной деятельности в Московской области</vt:lpstr>
      <vt:lpstr>Желаем всем успехов в организации внеурочной деятельности!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User</cp:lastModifiedBy>
  <cp:revision>81</cp:revision>
  <dcterms:created xsi:type="dcterms:W3CDTF">2020-04-09T22:49:10Z</dcterms:created>
  <dcterms:modified xsi:type="dcterms:W3CDTF">2021-04-02T13:59:47Z</dcterms:modified>
</cp:coreProperties>
</file>