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4"/>
  </p:notesMasterIdLst>
  <p:sldIdLst>
    <p:sldId id="829" r:id="rId2"/>
    <p:sldId id="1061" r:id="rId3"/>
    <p:sldId id="1067" r:id="rId4"/>
    <p:sldId id="1068" r:id="rId5"/>
    <p:sldId id="1070" r:id="rId6"/>
    <p:sldId id="1069" r:id="rId7"/>
    <p:sldId id="1071" r:id="rId8"/>
    <p:sldId id="1072" r:id="rId9"/>
    <p:sldId id="1073" r:id="rId10"/>
    <p:sldId id="1074" r:id="rId11"/>
    <p:sldId id="1075" r:id="rId12"/>
    <p:sldId id="1076" r:id="rId13"/>
    <p:sldId id="1077" r:id="rId14"/>
    <p:sldId id="1079" r:id="rId15"/>
    <p:sldId id="1078" r:id="rId16"/>
    <p:sldId id="1080" r:id="rId17"/>
    <p:sldId id="1066" r:id="rId18"/>
    <p:sldId id="1081" r:id="rId19"/>
    <p:sldId id="1082" r:id="rId20"/>
    <p:sldId id="1083" r:id="rId21"/>
    <p:sldId id="1084" r:id="rId22"/>
    <p:sldId id="1060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CC"/>
    <a:srgbClr val="FFCC66"/>
    <a:srgbClr val="00FF99"/>
    <a:srgbClr val="0099CC"/>
    <a:srgbClr val="996633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13" autoAdjust="0"/>
  </p:normalViewPr>
  <p:slideViewPr>
    <p:cSldViewPr showGuides="1">
      <p:cViewPr>
        <p:scale>
          <a:sx n="100" d="100"/>
          <a:sy n="100" d="100"/>
        </p:scale>
        <p:origin x="-480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7C86E3A-8F9B-43F2-9CCC-B1E40B846074}" type="datetimeFigureOut">
              <a:rPr lang="ru-RU"/>
              <a:pPr>
                <a:defRPr/>
              </a:pPr>
              <a:t>15.05.2024</a:t>
            </a:fld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0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FE4E8B-A033-47DA-8106-74851BA6E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960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DAF94-D702-4722-86F2-A9CFB3E2AB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86C4E-9209-4812-B785-826343657B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13707-113A-4845-85BB-8C3F866753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83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803BB-8D23-4D5B-AFBB-10158B4374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54F0A-EC4E-48DC-A634-7AC03CEE091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CD5FC-7BF1-4EDA-A1D6-C0A689FA5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F911D-6800-4EDD-97D9-093C947D0F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1947D-EA8A-4A17-9627-5BBA52828B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067AF-64D6-452F-AC95-0F674D2ABB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0035D-B78A-4A6B-92D0-E59C52861CD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605AA-3E8D-4BE6-94E9-38722E4804B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fld id="{2F2D5C99-8DC3-4F59-961C-7281CDC2FC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0" r:id="rId2"/>
    <p:sldLayoutId id="2147483768" r:id="rId3"/>
    <p:sldLayoutId id="2147483761" r:id="rId4"/>
    <p:sldLayoutId id="2147483762" r:id="rId5"/>
    <p:sldLayoutId id="2147483763" r:id="rId6"/>
    <p:sldLayoutId id="2147483769" r:id="rId7"/>
    <p:sldLayoutId id="2147483764" r:id="rId8"/>
    <p:sldLayoutId id="2147483770" r:id="rId9"/>
    <p:sldLayoutId id="2147483765" r:id="rId10"/>
    <p:sldLayoutId id="2147483766" r:id="rId11"/>
    <p:sldLayoutId id="21474837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0"/>
            <a:ext cx="248443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1988840"/>
            <a:ext cx="64807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внеурочной </a:t>
            </a: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  в начальной школе 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издательства 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«Планета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(математическая и финансовая грамотность)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0"/>
            <a:ext cx="9144000" cy="6021388"/>
            <a:chOff x="0" y="0"/>
            <a:chExt cx="5760" cy="3793"/>
          </a:xfrm>
        </p:grpSpPr>
        <p:pic>
          <p:nvPicPr>
            <p:cNvPr id="41989" name="Picture 3" descr="Функц_грамотность_2 класс_блок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07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4" descr="Функц_грамотность_2 класс_блок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" y="0"/>
              <a:ext cx="2901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0" y="5942013"/>
            <a:ext cx="91440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accent3"/>
                </a:solidFill>
              </a:rPr>
              <a:t>Использование «нестандартных» заданий для обыденных, жизненных ситуаций, поможет в мотивации детей к обучению азам финансовой грамотности.</a:t>
            </a:r>
          </a:p>
        </p:txBody>
      </p:sp>
      <p:sp>
        <p:nvSpPr>
          <p:cNvPr id="41988" name="Line 6"/>
          <p:cNvSpPr>
            <a:spLocks noChangeShapeType="1"/>
          </p:cNvSpPr>
          <p:nvPr/>
        </p:nvSpPr>
        <p:spPr bwMode="auto">
          <a:xfrm flipV="1">
            <a:off x="1979613" y="4437063"/>
            <a:ext cx="2952750" cy="1584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0" y="0"/>
            <a:ext cx="9144000" cy="6021388"/>
            <a:chOff x="0" y="0"/>
            <a:chExt cx="5760" cy="3793"/>
          </a:xfrm>
        </p:grpSpPr>
        <p:pic>
          <p:nvPicPr>
            <p:cNvPr id="43013" name="Picture 3" descr="Функц_грамотность_2 класс_блок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78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4" name="Picture 4" descr="Функц_грамотность_2 класс_блок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" y="0"/>
              <a:ext cx="2951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-6350" y="5942013"/>
            <a:ext cx="91440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accent3"/>
                </a:solidFill>
              </a:rPr>
              <a:t>Использование «нестандартных» заданий для обыденных, жизненных ситуаций, поможет в мотивации детей к обучению азам финансовой грамотности.</a:t>
            </a:r>
          </a:p>
        </p:txBody>
      </p:sp>
      <p:sp>
        <p:nvSpPr>
          <p:cNvPr id="43012" name="Line 6"/>
          <p:cNvSpPr>
            <a:spLocks noChangeShapeType="1"/>
          </p:cNvSpPr>
          <p:nvPr/>
        </p:nvSpPr>
        <p:spPr bwMode="auto">
          <a:xfrm flipV="1">
            <a:off x="179512" y="4383879"/>
            <a:ext cx="648072" cy="134937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6"/>
          <p:cNvGrpSpPr>
            <a:grpSpLocks/>
          </p:cNvGrpSpPr>
          <p:nvPr/>
        </p:nvGrpSpPr>
        <p:grpSpPr bwMode="auto">
          <a:xfrm>
            <a:off x="0" y="0"/>
            <a:ext cx="9144000" cy="6237288"/>
            <a:chOff x="0" y="0"/>
            <a:chExt cx="5760" cy="3929"/>
          </a:xfrm>
        </p:grpSpPr>
        <p:pic>
          <p:nvPicPr>
            <p:cNvPr id="31748" name="Picture 4" descr="FG_2 class_tetrad_BLOCK 8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97" cy="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9" name="Picture 5" descr="FG_2 class_tetrad_BLOCK 8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" y="0"/>
              <a:ext cx="2997" cy="3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Picture 7" descr="Функц_грамотность_2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8155233" y="4930477"/>
            <a:ext cx="988768" cy="129612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"/>
          <p:cNvGrpSpPr>
            <a:grpSpLocks/>
          </p:cNvGrpSpPr>
          <p:nvPr/>
        </p:nvGrpSpPr>
        <p:grpSpPr bwMode="auto">
          <a:xfrm>
            <a:off x="0" y="404813"/>
            <a:ext cx="9144000" cy="6048375"/>
            <a:chOff x="0" y="255"/>
            <a:chExt cx="5760" cy="3810"/>
          </a:xfrm>
        </p:grpSpPr>
        <p:pic>
          <p:nvPicPr>
            <p:cNvPr id="33796" name="Picture 8" descr="FG_3 class_tetrad_block 6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255"/>
              <a:ext cx="2905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9" descr="FG_3 class_tetrad_block 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"/>
              <a:ext cx="2906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0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5528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61" y="1196751"/>
            <a:ext cx="35528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05064"/>
            <a:ext cx="1440160" cy="19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6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4227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2562"/>
            <a:ext cx="42068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1476375" y="76200"/>
            <a:ext cx="705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800">
                <a:solidFill>
                  <a:schemeClr val="bg1"/>
                </a:solidFill>
              </a:rPr>
              <a:t>Финансовая, математическая грамотность</a:t>
            </a:r>
          </a:p>
        </p:txBody>
      </p:sp>
      <p:pic>
        <p:nvPicPr>
          <p:cNvPr id="4098" name="Picture 2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17" y="4941168"/>
            <a:ext cx="1179783" cy="15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950" name="Picture 6" descr="ДР_ФГ_обложка_4_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15218"/>
            <a:ext cx="1898767" cy="26377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0951" name="Picture 7" descr="ДР_ФГ_обложка_1_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5219"/>
            <a:ext cx="1985541" cy="26377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0952" name="Picture 8" descr="ДР_ФГ_обложка_2_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87" y="915219"/>
            <a:ext cx="2005224" cy="26377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0953" name="Picture 9" descr="ДР_ФГ_обложка_3_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73" y="915217"/>
            <a:ext cx="2034577" cy="26377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806450" y="1023938"/>
            <a:ext cx="47783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806450" y="1023938"/>
            <a:ext cx="47783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5" name="Rectangle 13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806450" y="1023938"/>
            <a:ext cx="47783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806450" y="1023938"/>
            <a:ext cx="47783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0" name="Rectangle 18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1" name="Rectangle 19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2" name="Rectangle 20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3" name="Rectangle 21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4" name="Rectangle 22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5" name="Rectangle 23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6" name="Rectangle 24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7" name="Rectangle 25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85018" name="Rectangle 26"/>
          <p:cNvSpPr>
            <a:spLocks noChangeArrowheads="1"/>
          </p:cNvSpPr>
          <p:nvPr/>
        </p:nvSpPr>
        <p:spPr bwMode="auto">
          <a:xfrm>
            <a:off x="806450" y="1023938"/>
            <a:ext cx="2439988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pic>
        <p:nvPicPr>
          <p:cNvPr id="85019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0" name="Picture 28" descr="В мире информации_1 класс_обложка_тетра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89388"/>
            <a:ext cx="1924050" cy="25209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1" name="Picture 29" descr="В мире информации_1_обложка_методи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89388"/>
            <a:ext cx="1801812" cy="25415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2" name="Picture 30" descr="В мире информации_2_обложка_методич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89388"/>
            <a:ext cx="1792287" cy="25209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3" name="Picture 31" descr="В мире информации_обложка_2 тетрад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89388"/>
            <a:ext cx="1944688" cy="25209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4" name="Picture 32" descr="В мире информации_обложка_4 тетрад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1920875" cy="25209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5" name="Picture 33" descr="В мире информации_3 класс_методич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41438"/>
            <a:ext cx="1801812" cy="25114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6" name="Picture 34" descr="В мире информации_4 класс_методич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41438"/>
            <a:ext cx="1801812" cy="2538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27" name="Picture 35" descr="В мире информации_обложка_3 тетрадь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1920875" cy="25209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2193" y="263525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курсы внеурочной деятельности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 мире информации. Работаем с информационными источниками»</a:t>
            </a:r>
          </a:p>
        </p:txBody>
      </p:sp>
    </p:spTree>
    <p:extLst>
      <p:ext uri="{BB962C8B-B14F-4D97-AF65-F5344CB8AC3E}">
        <p14:creationId xmlns:p14="http://schemas.microsoft.com/office/powerpoint/2010/main" val="3638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 мире информации 1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524890" cy="33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 мире информации 1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4" y="692695"/>
            <a:ext cx="2304256" cy="33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 мире информации 1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1656184" cy="22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29309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Информационная и математическая грамотность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 мире информации 2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92696"/>
            <a:ext cx="3118147" cy="41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 мире информации 2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07" y="383143"/>
            <a:ext cx="3362574" cy="44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 мире информации 2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441" y="3068960"/>
            <a:ext cx="1877699" cy="25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01317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Информационная и математическая грамотность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3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ункц_грамотность_3 класс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2051050" cy="2708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179388" y="404813"/>
            <a:ext cx="2079625" cy="27098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Функц_грамотность_2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2411413" y="404813"/>
            <a:ext cx="2066925" cy="27098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Функц грамотность_4 класс_облож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415925"/>
            <a:ext cx="2057400" cy="2711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Функц грамотность_4 класс_метод_облож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429000"/>
            <a:ext cx="2087563" cy="2736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Функц грамотность_3 класс_метод_облож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413125"/>
            <a:ext cx="2055813" cy="2735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Функц грамотность_метод_облож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081212" cy="2736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ФГ_2_методичка_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3429000"/>
            <a:ext cx="2093913" cy="2736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ГОТОВО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08520" y="-24131"/>
            <a:ext cx="1008112" cy="67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50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 мире информации 3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04348"/>
            <a:ext cx="1944216" cy="25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мире информации 3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052736"/>
            <a:ext cx="2664297" cy="35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 мире информации 3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3351658" cy="423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78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В мире информации 4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24944"/>
            <a:ext cx="1872208" cy="24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 мире информации 4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2988285" cy="39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 мире информации 4 класс. Работаем с информационными источниками. Тетра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20" y="404664"/>
            <a:ext cx="3437959" cy="4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7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38608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500" dirty="0" smtClean="0">
                <a:solidFill>
                  <a:schemeClr val="bg2"/>
                </a:solidFill>
              </a:rPr>
              <a:t/>
            </a:r>
            <a:br>
              <a:rPr lang="ru-RU" altLang="ru-RU" sz="4500" dirty="0" smtClean="0">
                <a:solidFill>
                  <a:schemeClr val="bg2"/>
                </a:solidFill>
              </a:rPr>
            </a:b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</a:t>
            </a:r>
            <a:r>
              <a:rPr lang="ru-RU" altLang="ru-RU" sz="31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айт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издательства «Планета»: 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www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planeta-kniga.ru</a:t>
            </a:r>
            <a:b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Интернет-магазин:</a:t>
            </a:r>
            <a:r>
              <a:rPr lang="en-US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roslit.ru</a:t>
            </a:r>
            <a: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ru-RU" alt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altLang="ru-RU" sz="31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11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04813"/>
            <a:ext cx="23177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45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Функц_грамотность_1 класс_блок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5364163" y="1196975"/>
            <a:ext cx="37798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ru-RU" sz="1600" b="1" i="1" dirty="0">
                <a:solidFill>
                  <a:schemeClr val="accent3"/>
                </a:solidFill>
              </a:rPr>
              <a:t>Математическая грамотность.</a:t>
            </a: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5435600" y="3573463"/>
            <a:ext cx="370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/>
            <a:r>
              <a:rPr lang="ru-RU" b="1" dirty="0">
                <a:solidFill>
                  <a:schemeClr val="accent3"/>
                </a:solidFill>
              </a:rPr>
              <a:t>Преобразование текстовой информации в знаковую  </a:t>
            </a:r>
          </a:p>
        </p:txBody>
      </p:sp>
      <p:sp>
        <p:nvSpPr>
          <p:cNvPr id="33797" name="Line 11"/>
          <p:cNvSpPr>
            <a:spLocks noChangeShapeType="1"/>
          </p:cNvSpPr>
          <p:nvPr/>
        </p:nvSpPr>
        <p:spPr bwMode="auto">
          <a:xfrm flipH="1">
            <a:off x="4787900" y="4076700"/>
            <a:ext cx="720725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5435600" y="1916113"/>
            <a:ext cx="370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/>
            <a:r>
              <a:rPr lang="ru-RU" b="1" dirty="0">
                <a:solidFill>
                  <a:schemeClr val="accent3"/>
                </a:solidFill>
              </a:rPr>
              <a:t>Преобразование знаковой информации в числовую  </a:t>
            </a:r>
          </a:p>
        </p:txBody>
      </p:sp>
      <p:sp>
        <p:nvSpPr>
          <p:cNvPr id="33799" name="Line 14"/>
          <p:cNvSpPr>
            <a:spLocks noChangeShapeType="1"/>
          </p:cNvSpPr>
          <p:nvPr/>
        </p:nvSpPr>
        <p:spPr bwMode="auto">
          <a:xfrm flipH="1">
            <a:off x="4716463" y="2060575"/>
            <a:ext cx="720725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0912"/>
            <a:ext cx="1371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6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Функц_грамотность_1 класс_блок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5472113" y="476250"/>
            <a:ext cx="3671887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Понимать и преобразовывать </a:t>
            </a:r>
            <a:r>
              <a:rPr lang="ru-RU" b="1" dirty="0" err="1">
                <a:solidFill>
                  <a:schemeClr val="accent3"/>
                </a:solidFill>
              </a:rPr>
              <a:t>фактологическую</a:t>
            </a:r>
            <a:r>
              <a:rPr lang="ru-RU" b="1" dirty="0">
                <a:solidFill>
                  <a:schemeClr val="accent3"/>
                </a:solidFill>
              </a:rPr>
              <a:t> информацию. </a:t>
            </a:r>
          </a:p>
        </p:txBody>
      </p:sp>
      <p:sp>
        <p:nvSpPr>
          <p:cNvPr id="34820" name="Line 9"/>
          <p:cNvSpPr>
            <a:spLocks noChangeShapeType="1"/>
          </p:cNvSpPr>
          <p:nvPr/>
        </p:nvSpPr>
        <p:spPr bwMode="auto">
          <a:xfrm flipH="1">
            <a:off x="4284663" y="1341438"/>
            <a:ext cx="1223962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1" name="Line 10"/>
          <p:cNvSpPr>
            <a:spLocks noChangeShapeType="1"/>
          </p:cNvSpPr>
          <p:nvPr/>
        </p:nvSpPr>
        <p:spPr bwMode="auto">
          <a:xfrm flipH="1">
            <a:off x="3995738" y="1341438"/>
            <a:ext cx="1512887" cy="2735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2" name="Line 11"/>
          <p:cNvSpPr>
            <a:spLocks noChangeShapeType="1"/>
          </p:cNvSpPr>
          <p:nvPr/>
        </p:nvSpPr>
        <p:spPr bwMode="auto">
          <a:xfrm flipH="1">
            <a:off x="4932363" y="1341438"/>
            <a:ext cx="576262" cy="3959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4823" name="Picture 12" descr="FG_1_tetrad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/>
          <a:stretch>
            <a:fillRect/>
          </a:stretch>
        </p:blipFill>
        <p:spPr bwMode="auto">
          <a:xfrm>
            <a:off x="7913688" y="5229225"/>
            <a:ext cx="1230312" cy="1628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44000" cy="6021388"/>
            <a:chOff x="0" y="0"/>
            <a:chExt cx="5760" cy="3793"/>
          </a:xfrm>
        </p:grpSpPr>
        <p:pic>
          <p:nvPicPr>
            <p:cNvPr id="35846" name="Picture 3" descr="Функц_грамотность_2 класс_блок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00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4" descr="Функц_грамотность_2 класс_блок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0"/>
              <a:ext cx="2879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0" y="6165850"/>
            <a:ext cx="36718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Перекодировка информации. </a:t>
            </a:r>
          </a:p>
        </p:txBody>
      </p:sp>
      <p:sp>
        <p:nvSpPr>
          <p:cNvPr id="35844" name="Line 7"/>
          <p:cNvSpPr>
            <a:spLocks noChangeShapeType="1"/>
          </p:cNvSpPr>
          <p:nvPr/>
        </p:nvSpPr>
        <p:spPr bwMode="auto">
          <a:xfrm flipV="1">
            <a:off x="3635375" y="2205038"/>
            <a:ext cx="1296988" cy="3959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5" name="Line 8"/>
          <p:cNvSpPr>
            <a:spLocks noChangeShapeType="1"/>
          </p:cNvSpPr>
          <p:nvPr/>
        </p:nvSpPr>
        <p:spPr bwMode="auto">
          <a:xfrm flipH="1" flipV="1">
            <a:off x="2771775" y="2420938"/>
            <a:ext cx="863600" cy="3816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ункциональная грамотность 1 класс. Тренаже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16832"/>
            <a:ext cx="2578822" cy="34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ункциональная грамотность 1 класс. Тренаже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67" y="1916832"/>
            <a:ext cx="2552997" cy="34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ункциональная грамотность 1 класс. Тренаже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929310"/>
            <a:ext cx="2520280" cy="33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ункциональная грамотность 1 класс. Тренажер для школь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368152" cy="182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9087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Финансовая грамотность</a:t>
            </a:r>
            <a:endParaRPr lang="ru-RU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4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Функц_грамотность_2 класс_блок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5364163" y="1196975"/>
            <a:ext cx="3779837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ru-RU" sz="1600" b="1" i="1" dirty="0">
                <a:solidFill>
                  <a:schemeClr val="accent3"/>
                </a:solidFill>
              </a:rPr>
              <a:t>Финансовая грамотность.</a:t>
            </a:r>
          </a:p>
        </p:txBody>
      </p:sp>
      <p:pic>
        <p:nvPicPr>
          <p:cNvPr id="38916" name="Picture 6" descr="FG_2 class_tetrad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697788" y="4960938"/>
            <a:ext cx="1446212" cy="1897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651500" y="3284538"/>
            <a:ext cx="34925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accent3"/>
                </a:solidFill>
              </a:rPr>
              <a:t>Задания-вопросы, связанные с новыми терминами, которые не понятны детям. </a:t>
            </a:r>
          </a:p>
        </p:txBody>
      </p:sp>
      <p:sp>
        <p:nvSpPr>
          <p:cNvPr id="38918" name="Line 9"/>
          <p:cNvSpPr>
            <a:spLocks noChangeShapeType="1"/>
          </p:cNvSpPr>
          <p:nvPr/>
        </p:nvSpPr>
        <p:spPr bwMode="auto">
          <a:xfrm flipH="1" flipV="1">
            <a:off x="4859338" y="2492375"/>
            <a:ext cx="792162" cy="792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 flipH="1">
            <a:off x="4787900" y="4005263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H="1">
            <a:off x="4643438" y="4437063"/>
            <a:ext cx="1008062" cy="865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Функц_грамотность_2 класс_блок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FG_2 class_tetrad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697788" y="4960938"/>
            <a:ext cx="1446212" cy="1897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580063" y="2420938"/>
            <a:ext cx="3563937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accent3"/>
                </a:solidFill>
              </a:rPr>
              <a:t>Задания для детей должны опираться на знакомый материал и формулироваться в привычной для ребёнка форме. </a:t>
            </a:r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H="1" flipV="1">
            <a:off x="4572000" y="1052513"/>
            <a:ext cx="1008063" cy="14398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ункц_грамотность_2 класс_блок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FG_2 class_tetrad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697788" y="4960938"/>
            <a:ext cx="1446212" cy="1897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651500" y="2276475"/>
            <a:ext cx="3492500" cy="20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accent3"/>
                </a:solidFill>
              </a:rPr>
              <a:t>Сложность заданий должна идти по возрастающей, чтобы у детей постепенно накапливались знания и формировалась привычка обращаться к тем знаниям, что уже сформированы.</a:t>
            </a:r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4859338" y="3284538"/>
            <a:ext cx="779462" cy="2232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6" name="Line 7"/>
          <p:cNvSpPr>
            <a:spLocks noChangeShapeType="1"/>
          </p:cNvSpPr>
          <p:nvPr/>
        </p:nvSpPr>
        <p:spPr bwMode="auto">
          <a:xfrm flipH="1" flipV="1">
            <a:off x="4716463" y="1989138"/>
            <a:ext cx="935037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10095</TotalTime>
  <Words>152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Cайт издательства «Планета»: www.planeta-kniga.ru Интернет-магазин:roslit.ru 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Издательство «Глобус»</dc:title>
  <dc:creator>1</dc:creator>
  <cp:lastModifiedBy>Globus</cp:lastModifiedBy>
  <cp:revision>565</cp:revision>
  <dcterms:created xsi:type="dcterms:W3CDTF">2009-01-30T10:00:54Z</dcterms:created>
  <dcterms:modified xsi:type="dcterms:W3CDTF">2024-05-15T09:24:05Z</dcterms:modified>
</cp:coreProperties>
</file>